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>
  <p:sldMasterIdLst>
    <p:sldMasterId id="2147483648" r:id="rId1"/>
    <p:sldMasterId id="2147483676" r:id="rId2"/>
  </p:sldMasterIdLst>
  <p:notesMasterIdLst>
    <p:notesMasterId r:id="rId33"/>
  </p:notesMasterIdLst>
  <p:sldIdLst>
    <p:sldId id="494" r:id="rId3"/>
    <p:sldId id="496" r:id="rId4"/>
    <p:sldId id="419" r:id="rId5"/>
    <p:sldId id="439" r:id="rId6"/>
    <p:sldId id="441" r:id="rId7"/>
    <p:sldId id="467" r:id="rId8"/>
    <p:sldId id="468" r:id="rId9"/>
    <p:sldId id="469" r:id="rId10"/>
    <p:sldId id="470" r:id="rId11"/>
    <p:sldId id="443" r:id="rId12"/>
    <p:sldId id="416" r:id="rId13"/>
    <p:sldId id="444" r:id="rId14"/>
    <p:sldId id="445" r:id="rId15"/>
    <p:sldId id="446" r:id="rId16"/>
    <p:sldId id="447" r:id="rId17"/>
    <p:sldId id="473" r:id="rId18"/>
    <p:sldId id="448" r:id="rId19"/>
    <p:sldId id="451" r:id="rId20"/>
    <p:sldId id="474" r:id="rId21"/>
    <p:sldId id="475" r:id="rId22"/>
    <p:sldId id="497" r:id="rId23"/>
    <p:sldId id="476" r:id="rId24"/>
    <p:sldId id="477" r:id="rId25"/>
    <p:sldId id="478" r:id="rId26"/>
    <p:sldId id="488" r:id="rId27"/>
    <p:sldId id="482" r:id="rId28"/>
    <p:sldId id="483" r:id="rId29"/>
    <p:sldId id="484" r:id="rId30"/>
    <p:sldId id="489" r:id="rId31"/>
    <p:sldId id="493" r:id="rId3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0BB"/>
    <a:srgbClr val="FF9C19"/>
    <a:srgbClr val="BBD2F3"/>
    <a:srgbClr val="8A0000"/>
    <a:srgbClr val="B4E2CA"/>
    <a:srgbClr val="FCE4E5"/>
    <a:srgbClr val="FFFFCC"/>
    <a:srgbClr val="693145"/>
    <a:srgbClr val="75A3E7"/>
    <a:srgbClr val="FF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نمط ذو سمات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9894" autoAdjust="0"/>
  </p:normalViewPr>
  <p:slideViewPr>
    <p:cSldViewPr>
      <p:cViewPr>
        <p:scale>
          <a:sx n="66" d="100"/>
          <a:sy n="66" d="100"/>
        </p:scale>
        <p:origin x="-1278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6054FE-1C2D-486C-AA57-5D1085F3BAA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9BE95BD-A1B8-4A5F-80D6-D440A7960022}" type="pres">
      <dgm:prSet presAssocID="{456054FE-1C2D-486C-AA57-5D1085F3BA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C814515-2E41-45F0-A73D-58A7598C8991}" type="presOf" srcId="{456054FE-1C2D-486C-AA57-5D1085F3BAA8}" destId="{09BE95BD-A1B8-4A5F-80D6-D440A7960022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14DE82-38F4-4219-AAA4-BAFF530D8410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C686C8EB-D216-42C6-871B-58A6B4C6D334}">
      <dgm:prSet phldrT="[نص]"/>
      <dgm:spPr/>
      <dgm:t>
        <a:bodyPr/>
        <a:lstStyle/>
        <a:p>
          <a:pPr rtl="1"/>
          <a:r>
            <a:rPr lang="ar-SA" dirty="0" smtClean="0">
              <a:solidFill>
                <a:srgbClr val="C00000"/>
              </a:solidFill>
            </a:rPr>
            <a:t>التدريس التبادلي</a:t>
          </a:r>
          <a:endParaRPr lang="ar-SA" dirty="0">
            <a:solidFill>
              <a:srgbClr val="C00000"/>
            </a:solidFill>
          </a:endParaRPr>
        </a:p>
      </dgm:t>
    </dgm:pt>
    <dgm:pt modelId="{6C4EE625-BB69-48E4-9FB2-605355316770}" type="parTrans" cxnId="{DD3BCE74-51CB-4DC4-8E55-9F934DF8E940}">
      <dgm:prSet/>
      <dgm:spPr/>
      <dgm:t>
        <a:bodyPr/>
        <a:lstStyle/>
        <a:p>
          <a:pPr rtl="1"/>
          <a:endParaRPr lang="ar-SA"/>
        </a:p>
      </dgm:t>
    </dgm:pt>
    <dgm:pt modelId="{862C7BE0-09D4-4364-9423-030ED6860B1B}" type="sibTrans" cxnId="{DD3BCE74-51CB-4DC4-8E55-9F934DF8E940}">
      <dgm:prSet/>
      <dgm:spPr/>
      <dgm:t>
        <a:bodyPr/>
        <a:lstStyle/>
        <a:p>
          <a:pPr rtl="1"/>
          <a:endParaRPr lang="ar-SA"/>
        </a:p>
      </dgm:t>
    </dgm:pt>
    <dgm:pt modelId="{65EC4172-BBBC-46EB-B781-5BDA2B9D2525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rgbClr val="C00000"/>
              </a:solidFill>
            </a:rPr>
            <a:t>التوضيح</a:t>
          </a:r>
          <a:endParaRPr lang="ar-SA" b="1" dirty="0">
            <a:solidFill>
              <a:srgbClr val="C00000"/>
            </a:solidFill>
          </a:endParaRPr>
        </a:p>
      </dgm:t>
    </dgm:pt>
    <dgm:pt modelId="{6170EAF9-4A44-4884-8E52-46EDF7F7E4B6}" type="parTrans" cxnId="{E17962C9-4950-4F69-AD37-661D0A6BB015}">
      <dgm:prSet/>
      <dgm:spPr/>
      <dgm:t>
        <a:bodyPr/>
        <a:lstStyle/>
        <a:p>
          <a:pPr rtl="1"/>
          <a:endParaRPr lang="ar-SA"/>
        </a:p>
      </dgm:t>
    </dgm:pt>
    <dgm:pt modelId="{C5B0338C-88D6-4552-9C0A-A4B1FDBD8AEC}" type="sibTrans" cxnId="{E17962C9-4950-4F69-AD37-661D0A6BB015}">
      <dgm:prSet/>
      <dgm:spPr/>
      <dgm:t>
        <a:bodyPr/>
        <a:lstStyle/>
        <a:p>
          <a:pPr rtl="1"/>
          <a:endParaRPr lang="ar-SA"/>
        </a:p>
      </dgm:t>
    </dgm:pt>
    <dgm:pt modelId="{752ED35C-FB8B-4A8D-A5BF-9FB787E01994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rgbClr val="C00000"/>
              </a:solidFill>
            </a:rPr>
            <a:t>التلخيص</a:t>
          </a:r>
          <a:endParaRPr lang="ar-SA" b="1" dirty="0">
            <a:solidFill>
              <a:srgbClr val="C00000"/>
            </a:solidFill>
          </a:endParaRPr>
        </a:p>
      </dgm:t>
    </dgm:pt>
    <dgm:pt modelId="{D9B04920-AD85-4678-B991-2523F980BEC9}" type="parTrans" cxnId="{C2265485-7D65-4163-A0E5-BCB01D05F2BB}">
      <dgm:prSet/>
      <dgm:spPr/>
      <dgm:t>
        <a:bodyPr/>
        <a:lstStyle/>
        <a:p>
          <a:pPr rtl="1"/>
          <a:endParaRPr lang="ar-SA"/>
        </a:p>
      </dgm:t>
    </dgm:pt>
    <dgm:pt modelId="{EA4C7937-E1EF-439F-9611-2F8ADA7338E5}" type="sibTrans" cxnId="{C2265485-7D65-4163-A0E5-BCB01D05F2BB}">
      <dgm:prSet/>
      <dgm:spPr/>
      <dgm:t>
        <a:bodyPr/>
        <a:lstStyle/>
        <a:p>
          <a:pPr rtl="1"/>
          <a:endParaRPr lang="ar-SA"/>
        </a:p>
      </dgm:t>
    </dgm:pt>
    <dgm:pt modelId="{0AFF8E88-CCAE-47F8-9676-4C4566D696FA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rgbClr val="C00000"/>
              </a:solidFill>
            </a:rPr>
            <a:t>توليد الأسئلة</a:t>
          </a:r>
          <a:endParaRPr lang="ar-SA" b="1" dirty="0">
            <a:solidFill>
              <a:srgbClr val="C00000"/>
            </a:solidFill>
          </a:endParaRPr>
        </a:p>
      </dgm:t>
    </dgm:pt>
    <dgm:pt modelId="{735D2B82-5EF9-474B-801F-BEBE6E85DBFE}" type="parTrans" cxnId="{F444360F-5546-4299-80A0-B57D5562A559}">
      <dgm:prSet/>
      <dgm:spPr/>
      <dgm:t>
        <a:bodyPr/>
        <a:lstStyle/>
        <a:p>
          <a:pPr rtl="1"/>
          <a:endParaRPr lang="ar-SA"/>
        </a:p>
      </dgm:t>
    </dgm:pt>
    <dgm:pt modelId="{A1441D79-FB05-45E1-9510-3DB61F5AB603}" type="sibTrans" cxnId="{F444360F-5546-4299-80A0-B57D5562A559}">
      <dgm:prSet/>
      <dgm:spPr/>
      <dgm:t>
        <a:bodyPr/>
        <a:lstStyle/>
        <a:p>
          <a:pPr rtl="1"/>
          <a:endParaRPr lang="ar-SA"/>
        </a:p>
      </dgm:t>
    </dgm:pt>
    <dgm:pt modelId="{8DC154D2-EC1C-40B8-AF7A-B4EE507ED244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rgbClr val="C00000"/>
              </a:solidFill>
            </a:rPr>
            <a:t>التنبؤ</a:t>
          </a:r>
          <a:endParaRPr lang="ar-SA" b="1" dirty="0">
            <a:solidFill>
              <a:srgbClr val="C00000"/>
            </a:solidFill>
          </a:endParaRPr>
        </a:p>
      </dgm:t>
    </dgm:pt>
    <dgm:pt modelId="{1ECE8709-74D7-41F0-A727-9FEF704458A1}" type="parTrans" cxnId="{77F925A8-C4C7-4FDB-AD52-09A42E9EC8C5}">
      <dgm:prSet/>
      <dgm:spPr/>
      <dgm:t>
        <a:bodyPr/>
        <a:lstStyle/>
        <a:p>
          <a:pPr rtl="1"/>
          <a:endParaRPr lang="ar-SA"/>
        </a:p>
      </dgm:t>
    </dgm:pt>
    <dgm:pt modelId="{4B9689C5-4E83-4C27-963A-F327E455552C}" type="sibTrans" cxnId="{77F925A8-C4C7-4FDB-AD52-09A42E9EC8C5}">
      <dgm:prSet/>
      <dgm:spPr/>
      <dgm:t>
        <a:bodyPr/>
        <a:lstStyle/>
        <a:p>
          <a:pPr rtl="1"/>
          <a:endParaRPr lang="ar-SA"/>
        </a:p>
      </dgm:t>
    </dgm:pt>
    <dgm:pt modelId="{FF7BC94A-0214-44AB-A463-45BF94AC7BBD}" type="pres">
      <dgm:prSet presAssocID="{BD14DE82-38F4-4219-AAA4-BAFF530D841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DD12010-DA85-42E2-8BB8-2324994B53DC}" type="pres">
      <dgm:prSet presAssocID="{BD14DE82-38F4-4219-AAA4-BAFF530D8410}" presName="radial" presStyleCnt="0">
        <dgm:presLayoutVars>
          <dgm:animLvl val="ctr"/>
        </dgm:presLayoutVars>
      </dgm:prSet>
      <dgm:spPr/>
      <dgm:t>
        <a:bodyPr/>
        <a:lstStyle/>
        <a:p>
          <a:pPr rtl="1"/>
          <a:endParaRPr lang="ar-SA"/>
        </a:p>
      </dgm:t>
    </dgm:pt>
    <dgm:pt modelId="{8D611CA0-43A4-46DC-9908-CF5E2FABD3CE}" type="pres">
      <dgm:prSet presAssocID="{C686C8EB-D216-42C6-871B-58A6B4C6D334}" presName="centerShape" presStyleLbl="vennNode1" presStyleIdx="0" presStyleCnt="5" custScaleX="186242" custScaleY="106522"/>
      <dgm:spPr/>
      <dgm:t>
        <a:bodyPr/>
        <a:lstStyle/>
        <a:p>
          <a:pPr rtl="1"/>
          <a:endParaRPr lang="ar-SA"/>
        </a:p>
      </dgm:t>
    </dgm:pt>
    <dgm:pt modelId="{3E6881A3-AA97-40E8-AD0F-5D3EB351494B}" type="pres">
      <dgm:prSet presAssocID="{65EC4172-BBBC-46EB-B781-5BDA2B9D2525}" presName="node" presStyleLbl="vennNode1" presStyleIdx="1" presStyleCnt="5" custScaleX="188379" custRadScaleRad="98580" custRadScaleInc="129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9EEC98A-2F9A-4595-A7FE-8E57C1813EF6}" type="pres">
      <dgm:prSet presAssocID="{752ED35C-FB8B-4A8D-A5BF-9FB787E01994}" presName="node" presStyleLbl="vennNode1" presStyleIdx="2" presStyleCnt="5" custScaleX="160399" custRadScaleRad="146904" custRadScaleInc="140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F5E83F5-DD6F-4B9E-B816-487F6D28387E}" type="pres">
      <dgm:prSet presAssocID="{0AFF8E88-CCAE-47F8-9676-4C4566D696FA}" presName="node" presStyleLbl="vennNode1" presStyleIdx="3" presStyleCnt="5" custScaleX="198967" custScaleY="108535" custRadScaleRad="103683" custRadScaleInc="532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BF7F210-4416-4845-9DE2-18E9F643796B}" type="pres">
      <dgm:prSet presAssocID="{8DC154D2-EC1C-40B8-AF7A-B4EE507ED244}" presName="node" presStyleLbl="vennNode1" presStyleIdx="4" presStyleCnt="5" custScaleX="169291" custRadScaleRad="155303" custRadScaleInc="-132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7E90E0D-8D07-4B14-9A60-3E5BA40C3CA0}" type="presOf" srcId="{C686C8EB-D216-42C6-871B-58A6B4C6D334}" destId="{8D611CA0-43A4-46DC-9908-CF5E2FABD3CE}" srcOrd="0" destOrd="0" presId="urn:microsoft.com/office/officeart/2005/8/layout/radial3"/>
    <dgm:cxn modelId="{F444360F-5546-4299-80A0-B57D5562A559}" srcId="{C686C8EB-D216-42C6-871B-58A6B4C6D334}" destId="{0AFF8E88-CCAE-47F8-9676-4C4566D696FA}" srcOrd="2" destOrd="0" parTransId="{735D2B82-5EF9-474B-801F-BEBE6E85DBFE}" sibTransId="{A1441D79-FB05-45E1-9510-3DB61F5AB603}"/>
    <dgm:cxn modelId="{77F925A8-C4C7-4FDB-AD52-09A42E9EC8C5}" srcId="{C686C8EB-D216-42C6-871B-58A6B4C6D334}" destId="{8DC154D2-EC1C-40B8-AF7A-B4EE507ED244}" srcOrd="3" destOrd="0" parTransId="{1ECE8709-74D7-41F0-A727-9FEF704458A1}" sibTransId="{4B9689C5-4E83-4C27-963A-F327E455552C}"/>
    <dgm:cxn modelId="{E17962C9-4950-4F69-AD37-661D0A6BB015}" srcId="{C686C8EB-D216-42C6-871B-58A6B4C6D334}" destId="{65EC4172-BBBC-46EB-B781-5BDA2B9D2525}" srcOrd="0" destOrd="0" parTransId="{6170EAF9-4A44-4884-8E52-46EDF7F7E4B6}" sibTransId="{C5B0338C-88D6-4552-9C0A-A4B1FDBD8AEC}"/>
    <dgm:cxn modelId="{7E47E415-5FCD-4F7B-A06E-603055C8BB8E}" type="presOf" srcId="{8DC154D2-EC1C-40B8-AF7A-B4EE507ED244}" destId="{DBF7F210-4416-4845-9DE2-18E9F643796B}" srcOrd="0" destOrd="0" presId="urn:microsoft.com/office/officeart/2005/8/layout/radial3"/>
    <dgm:cxn modelId="{C2265485-7D65-4163-A0E5-BCB01D05F2BB}" srcId="{C686C8EB-D216-42C6-871B-58A6B4C6D334}" destId="{752ED35C-FB8B-4A8D-A5BF-9FB787E01994}" srcOrd="1" destOrd="0" parTransId="{D9B04920-AD85-4678-B991-2523F980BEC9}" sibTransId="{EA4C7937-E1EF-439F-9611-2F8ADA7338E5}"/>
    <dgm:cxn modelId="{C90E4AFF-6D9D-45A5-A6D1-805B38164E44}" type="presOf" srcId="{BD14DE82-38F4-4219-AAA4-BAFF530D8410}" destId="{FF7BC94A-0214-44AB-A463-45BF94AC7BBD}" srcOrd="0" destOrd="0" presId="urn:microsoft.com/office/officeart/2005/8/layout/radial3"/>
    <dgm:cxn modelId="{A7BE73A3-85E8-49B4-8B97-68F198E84671}" type="presOf" srcId="{0AFF8E88-CCAE-47F8-9676-4C4566D696FA}" destId="{6F5E83F5-DD6F-4B9E-B816-487F6D28387E}" srcOrd="0" destOrd="0" presId="urn:microsoft.com/office/officeart/2005/8/layout/radial3"/>
    <dgm:cxn modelId="{DD3BCE74-51CB-4DC4-8E55-9F934DF8E940}" srcId="{BD14DE82-38F4-4219-AAA4-BAFF530D8410}" destId="{C686C8EB-D216-42C6-871B-58A6B4C6D334}" srcOrd="0" destOrd="0" parTransId="{6C4EE625-BB69-48E4-9FB2-605355316770}" sibTransId="{862C7BE0-09D4-4364-9423-030ED6860B1B}"/>
    <dgm:cxn modelId="{DF8C2D97-179B-44DC-BF19-4336E2D5639D}" type="presOf" srcId="{65EC4172-BBBC-46EB-B781-5BDA2B9D2525}" destId="{3E6881A3-AA97-40E8-AD0F-5D3EB351494B}" srcOrd="0" destOrd="0" presId="urn:microsoft.com/office/officeart/2005/8/layout/radial3"/>
    <dgm:cxn modelId="{A423FFDD-F7CD-48EE-BDD6-5BCC747558F1}" type="presOf" srcId="{752ED35C-FB8B-4A8D-A5BF-9FB787E01994}" destId="{39EEC98A-2F9A-4595-A7FE-8E57C1813EF6}" srcOrd="0" destOrd="0" presId="urn:microsoft.com/office/officeart/2005/8/layout/radial3"/>
    <dgm:cxn modelId="{3F32C9CA-BAA6-4F30-B56E-A3559E05BA6D}" type="presParOf" srcId="{FF7BC94A-0214-44AB-A463-45BF94AC7BBD}" destId="{EDD12010-DA85-42E2-8BB8-2324994B53DC}" srcOrd="0" destOrd="0" presId="urn:microsoft.com/office/officeart/2005/8/layout/radial3"/>
    <dgm:cxn modelId="{4A611A0C-D31C-44B0-961F-308717EBE93E}" type="presParOf" srcId="{EDD12010-DA85-42E2-8BB8-2324994B53DC}" destId="{8D611CA0-43A4-46DC-9908-CF5E2FABD3CE}" srcOrd="0" destOrd="0" presId="urn:microsoft.com/office/officeart/2005/8/layout/radial3"/>
    <dgm:cxn modelId="{6488C458-F1C9-409E-B5A9-A51787430BBA}" type="presParOf" srcId="{EDD12010-DA85-42E2-8BB8-2324994B53DC}" destId="{3E6881A3-AA97-40E8-AD0F-5D3EB351494B}" srcOrd="1" destOrd="0" presId="urn:microsoft.com/office/officeart/2005/8/layout/radial3"/>
    <dgm:cxn modelId="{5B684E88-0009-42A3-9254-94B52AD9A4AB}" type="presParOf" srcId="{EDD12010-DA85-42E2-8BB8-2324994B53DC}" destId="{39EEC98A-2F9A-4595-A7FE-8E57C1813EF6}" srcOrd="2" destOrd="0" presId="urn:microsoft.com/office/officeart/2005/8/layout/radial3"/>
    <dgm:cxn modelId="{D1F9D850-471E-4C70-ABEA-2D87DE5AA714}" type="presParOf" srcId="{EDD12010-DA85-42E2-8BB8-2324994B53DC}" destId="{6F5E83F5-DD6F-4B9E-B816-487F6D28387E}" srcOrd="3" destOrd="0" presId="urn:microsoft.com/office/officeart/2005/8/layout/radial3"/>
    <dgm:cxn modelId="{36FCA6B9-77D5-418F-8DF5-1432F1374522}" type="presParOf" srcId="{EDD12010-DA85-42E2-8BB8-2324994B53DC}" destId="{DBF7F210-4416-4845-9DE2-18E9F643796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11CA0-43A4-46DC-9908-CF5E2FABD3CE}">
      <dsp:nvSpPr>
        <dsp:cNvPr id="0" name=""/>
        <dsp:cNvSpPr/>
      </dsp:nvSpPr>
      <dsp:spPr>
        <a:xfrm>
          <a:off x="1703668" y="848280"/>
          <a:ext cx="4057922" cy="23209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600" kern="1200" dirty="0" smtClean="0">
              <a:solidFill>
                <a:srgbClr val="C00000"/>
              </a:solidFill>
            </a:rPr>
            <a:t>التدريس التبادلي</a:t>
          </a:r>
          <a:endParaRPr lang="ar-SA" sz="5600" kern="1200" dirty="0">
            <a:solidFill>
              <a:srgbClr val="C00000"/>
            </a:solidFill>
          </a:endParaRPr>
        </a:p>
      </dsp:txBody>
      <dsp:txXfrm>
        <a:off x="2297937" y="1188175"/>
        <a:ext cx="2869384" cy="1641157"/>
      </dsp:txXfrm>
    </dsp:sp>
    <dsp:sp modelId="{3E6881A3-AA97-40E8-AD0F-5D3EB351494B}">
      <dsp:nvSpPr>
        <dsp:cNvPr id="0" name=""/>
        <dsp:cNvSpPr/>
      </dsp:nvSpPr>
      <dsp:spPr>
        <a:xfrm>
          <a:off x="2736294" y="2"/>
          <a:ext cx="2052242" cy="10894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1" kern="1200" dirty="0" smtClean="0">
              <a:solidFill>
                <a:srgbClr val="C00000"/>
              </a:solidFill>
            </a:rPr>
            <a:t>التوضيح</a:t>
          </a:r>
          <a:endParaRPr lang="ar-SA" sz="2900" b="1" kern="1200" dirty="0">
            <a:solidFill>
              <a:srgbClr val="C00000"/>
            </a:solidFill>
          </a:endParaRPr>
        </a:p>
      </dsp:txBody>
      <dsp:txXfrm>
        <a:off x="3036838" y="159544"/>
        <a:ext cx="1451154" cy="770337"/>
      </dsp:txXfrm>
    </dsp:sp>
    <dsp:sp modelId="{39EEC98A-2F9A-4595-A7FE-8E57C1813EF6}">
      <dsp:nvSpPr>
        <dsp:cNvPr id="0" name=""/>
        <dsp:cNvSpPr/>
      </dsp:nvSpPr>
      <dsp:spPr>
        <a:xfrm>
          <a:off x="5040554" y="1512165"/>
          <a:ext cx="1747421" cy="10894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1" kern="1200" dirty="0" smtClean="0">
              <a:solidFill>
                <a:srgbClr val="C00000"/>
              </a:solidFill>
            </a:rPr>
            <a:t>التلخيص</a:t>
          </a:r>
          <a:endParaRPr lang="ar-SA" sz="2900" b="1" kern="1200" dirty="0">
            <a:solidFill>
              <a:srgbClr val="C00000"/>
            </a:solidFill>
          </a:endParaRPr>
        </a:p>
      </dsp:txBody>
      <dsp:txXfrm>
        <a:off x="5296458" y="1671707"/>
        <a:ext cx="1235613" cy="770337"/>
      </dsp:txXfrm>
    </dsp:sp>
    <dsp:sp modelId="{6F5E83F5-DD6F-4B9E-B816-487F6D28387E}">
      <dsp:nvSpPr>
        <dsp:cNvPr id="0" name=""/>
        <dsp:cNvSpPr/>
      </dsp:nvSpPr>
      <dsp:spPr>
        <a:xfrm>
          <a:off x="2520280" y="2902989"/>
          <a:ext cx="2167590" cy="11824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1" kern="1200" dirty="0" smtClean="0">
              <a:solidFill>
                <a:srgbClr val="C00000"/>
              </a:solidFill>
            </a:rPr>
            <a:t>توليد الأسئلة</a:t>
          </a:r>
          <a:endParaRPr lang="ar-SA" sz="2900" b="1" kern="1200" dirty="0">
            <a:solidFill>
              <a:srgbClr val="C00000"/>
            </a:solidFill>
          </a:endParaRPr>
        </a:p>
      </dsp:txBody>
      <dsp:txXfrm>
        <a:off x="2837716" y="3076148"/>
        <a:ext cx="1532718" cy="836086"/>
      </dsp:txXfrm>
    </dsp:sp>
    <dsp:sp modelId="{DBF7F210-4416-4845-9DE2-18E9F643796B}">
      <dsp:nvSpPr>
        <dsp:cNvPr id="0" name=""/>
        <dsp:cNvSpPr/>
      </dsp:nvSpPr>
      <dsp:spPr>
        <a:xfrm>
          <a:off x="504057" y="1512162"/>
          <a:ext cx="1844293" cy="10894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1" kern="1200" dirty="0" smtClean="0">
              <a:solidFill>
                <a:srgbClr val="C00000"/>
              </a:solidFill>
            </a:rPr>
            <a:t>التنبؤ</a:t>
          </a:r>
          <a:endParaRPr lang="ar-SA" sz="2900" b="1" kern="1200" dirty="0">
            <a:solidFill>
              <a:srgbClr val="C00000"/>
            </a:solidFill>
          </a:endParaRPr>
        </a:p>
      </dsp:txBody>
      <dsp:txXfrm>
        <a:off x="774147" y="1671704"/>
        <a:ext cx="1304113" cy="770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3F5A788-8308-42FA-871A-7E8BC9D4CBAB}" type="datetimeFigureOut">
              <a:rPr lang="ar-SA" smtClean="0"/>
              <a:pPr/>
              <a:t>17/04/38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235DEE3-405E-484E-8900-B07DB10531F7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11366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 i="1">
                <a:solidFill>
                  <a:srgbClr val="666633"/>
                </a:solidFill>
                <a:latin typeface="Comic Sans MS" pitchFamily="66" charset="0"/>
                <a:cs typeface="Times New Roman" pitchFamily="18" charset="0"/>
              </a:defRPr>
            </a:lvl1pPr>
            <a:lvl2pPr marL="742950" indent="-285750" eaLnBrk="0" hangingPunct="0">
              <a:defRPr sz="3600" b="1" i="1">
                <a:solidFill>
                  <a:srgbClr val="666633"/>
                </a:solidFill>
                <a:latin typeface="Comic Sans MS" pitchFamily="66" charset="0"/>
                <a:cs typeface="Times New Roman" pitchFamily="18" charset="0"/>
              </a:defRPr>
            </a:lvl2pPr>
            <a:lvl3pPr marL="1143000" indent="-228600" eaLnBrk="0" hangingPunct="0">
              <a:defRPr sz="3600" b="1" i="1">
                <a:solidFill>
                  <a:srgbClr val="666633"/>
                </a:solidFill>
                <a:latin typeface="Comic Sans MS" pitchFamily="66" charset="0"/>
                <a:cs typeface="Times New Roman" pitchFamily="18" charset="0"/>
              </a:defRPr>
            </a:lvl3pPr>
            <a:lvl4pPr marL="1600200" indent="-228600" eaLnBrk="0" hangingPunct="0">
              <a:defRPr sz="3600" b="1" i="1">
                <a:solidFill>
                  <a:srgbClr val="666633"/>
                </a:solidFill>
                <a:latin typeface="Comic Sans MS" pitchFamily="66" charset="0"/>
                <a:cs typeface="Times New Roman" pitchFamily="18" charset="0"/>
              </a:defRPr>
            </a:lvl4pPr>
            <a:lvl5pPr marL="2057400" indent="-228600" eaLnBrk="0" hangingPunct="0">
              <a:defRPr sz="3600" b="1" i="1">
                <a:solidFill>
                  <a:srgbClr val="666633"/>
                </a:solidFill>
                <a:latin typeface="Comic Sans MS" pitchFamily="6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666633"/>
                </a:solidFill>
                <a:latin typeface="Comic Sans MS" pitchFamily="6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666633"/>
                </a:solidFill>
                <a:latin typeface="Comic Sans MS" pitchFamily="6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666633"/>
                </a:solidFill>
                <a:latin typeface="Comic Sans MS" pitchFamily="6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666633"/>
                </a:solidFill>
                <a:latin typeface="Comic Sans MS" pitchFamily="66" charset="0"/>
                <a:cs typeface="Times New Roman" pitchFamily="18" charset="0"/>
              </a:defRPr>
            </a:lvl9pPr>
          </a:lstStyle>
          <a:p>
            <a:pPr eaLnBrk="1" hangingPunct="1"/>
            <a:fld id="{B7E5005A-3212-4C2B-A2AB-62866C09227F}" type="slidenum">
              <a:rPr lang="ar-SA" sz="1200" b="0" i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 b="0" i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8480E-76E9-4150-B440-E08099F010CF}" type="slidenum">
              <a:rPr lang="ar-SA" smtClean="0"/>
              <a:pPr/>
              <a:t>30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A0AB-1FEC-4BE9-A2B4-BC0372A134E5}" type="datetime1">
              <a:rPr lang="ar-SA" smtClean="0"/>
              <a:pPr/>
              <a:t>17/04/38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حقيبة المدرب المركزي                                                       المستوى الثالث 1434هـ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D446-6FF1-46D5-BEE1-C4311E1E093C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8E0E-04F8-4B28-88F1-425DBDCD47C7}" type="datetime1">
              <a:rPr lang="ar-SA" smtClean="0"/>
              <a:pPr/>
              <a:t>17/04/38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حقيبة المدرب المركزي                                                       المستوى الثالث 1434هـ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D446-6FF1-46D5-BEE1-C4311E1E093C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24C0-381B-41DD-99E2-DAD513467028}" type="datetime1">
              <a:rPr lang="ar-SA" smtClean="0"/>
              <a:pPr/>
              <a:t>17/04/38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حقيبة المدرب المركزي                                                       المستوى الثالث 1434هـ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D446-6FF1-46D5-BEE1-C4311E1E093C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128C-CE8C-41FC-8D2C-06181EA624A6}" type="datetime1">
              <a:rPr lang="ar-SA" smtClean="0"/>
              <a:pPr/>
              <a:t>17/04/38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حقيبة المدرب المركزي                                                       المستوى الثالث 1434هـ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07CA-B4FD-46E2-BBB9-0C25561D12CF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B37B-88D6-4464-B8BB-0D34A1EA0247}" type="datetime1">
              <a:rPr lang="ar-SA" smtClean="0"/>
              <a:pPr/>
              <a:t>17/04/38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حقيبة المدرب المركزي                                                       المستوى الثالث 1434هـ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07CA-B4FD-46E2-BBB9-0C25561D12CF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9837-30B4-4A8A-B36D-7A900CDC7F4D}" type="datetime1">
              <a:rPr lang="ar-SA" smtClean="0"/>
              <a:pPr/>
              <a:t>17/04/38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حقيبة المدرب المركزي                                                       المستوى الثالث 1434هـ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07CA-B4FD-46E2-BBB9-0C25561D12CF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E168-2268-4BF7-9523-96F821846070}" type="datetime1">
              <a:rPr lang="ar-SA" smtClean="0"/>
              <a:pPr/>
              <a:t>17/04/38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حقيبة المدرب المركزي                                                       المستوى الثالث 1434هـ</a:t>
            </a: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07CA-B4FD-46E2-BBB9-0C25561D12CF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4F17-21E3-41D3-8093-4DA8D32296D4}" type="datetime1">
              <a:rPr lang="ar-SA" smtClean="0"/>
              <a:pPr/>
              <a:t>17/04/38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حقيبة المدرب المركزي                                                       المستوى الثالث 1434هـ</a:t>
            </a:r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07CA-B4FD-46E2-BBB9-0C25561D12CF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1B7A-782F-4669-801E-1BDEEB6670D0}" type="datetime1">
              <a:rPr lang="ar-SA" smtClean="0"/>
              <a:pPr/>
              <a:t>17/04/38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حقيبة المدرب المركزي                                                       المستوى الثالث 1434هـ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07CA-B4FD-46E2-BBB9-0C25561D12CF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7B7B-99AA-4757-A7F9-783D466831DA}" type="datetime1">
              <a:rPr lang="ar-SA" smtClean="0"/>
              <a:pPr/>
              <a:t>17/04/38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حقيبة المدرب المركزي                                                       المستوى الثالث 1434هـ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07CA-B4FD-46E2-BBB9-0C25561D12CF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7AA7-8D5D-4B26-A603-480782324026}" type="datetime1">
              <a:rPr lang="ar-SA" smtClean="0"/>
              <a:pPr/>
              <a:t>17/04/38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حقيبة المدرب المركزي                                                       المستوى الثالث 1434هـ</a:t>
            </a: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07CA-B4FD-46E2-BBB9-0C25561D12CF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131C-0A00-411F-AC1E-16EB575F734D}" type="datetime1">
              <a:rPr lang="ar-SA" smtClean="0"/>
              <a:pPr/>
              <a:t>17/04/38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حقيبة المدرب المركزي                                                       المستوى الثالث 1434هـ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D446-6FF1-46D5-BEE1-C4311E1E093C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E675-D543-4F00-834C-F89C5BF45785}" type="datetime1">
              <a:rPr lang="ar-SA" smtClean="0"/>
              <a:pPr/>
              <a:t>17/04/38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حقيبة المدرب المركزي                                                       المستوى الثالث 1434هـ</a:t>
            </a: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07CA-B4FD-46E2-BBB9-0C25561D12CF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6854-771D-45D1-99D2-D95480319167}" type="datetime1">
              <a:rPr lang="ar-SA" smtClean="0"/>
              <a:pPr/>
              <a:t>17/04/38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حقيبة المدرب المركزي                                                       المستوى الثالث 1434هـ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07CA-B4FD-46E2-BBB9-0C25561D12CF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4646-B6CF-4637-8812-11CBCF28FABE}" type="datetime1">
              <a:rPr lang="ar-SA" smtClean="0"/>
              <a:pPr/>
              <a:t>17/04/38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حقيبة المدرب المركزي                                                       المستوى الثالث 1434هـ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07CA-B4FD-46E2-BBB9-0C25561D12CF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3ACF175-0171-4686-9B79-C1482A4EC0E2}" type="datetime1">
              <a:rPr lang="ar-SA" smtClean="0"/>
              <a:pPr/>
              <a:t>17/04/38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ar-SA" dirty="0" smtClean="0"/>
              <a:t>حقيبة المدرب المركزي                                                       المستوى الثالث 1434هـ</a:t>
            </a:r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EF54561-81F1-491F-94D3-EB3A2F6E109E}" type="slidenum">
              <a:rPr lang="ar-SA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9BB1-A2E6-4351-A76B-B6A94CCEF9FE}" type="datetime1">
              <a:rPr lang="ar-SA" smtClean="0"/>
              <a:pPr/>
              <a:t>17/04/38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حقيبة المدرب المركزي                                                       المستوى الثالث 1434هـ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D446-6FF1-46D5-BEE1-C4311E1E093C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6B9F-699D-48DB-B542-57BDFF01D404}" type="datetime1">
              <a:rPr lang="ar-SA" smtClean="0"/>
              <a:pPr/>
              <a:t>17/04/38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حقيبة المدرب المركزي                                                       المستوى الثالث 1434هـ</a:t>
            </a:r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D446-6FF1-46D5-BEE1-C4311E1E093C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E1B7-4826-44FB-910F-0E6467E04032}" type="datetime1">
              <a:rPr lang="ar-SA" smtClean="0"/>
              <a:pPr/>
              <a:t>17/04/38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حقيبة المدرب المركزي                                                       المستوى الثالث 1434هـ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D446-6FF1-46D5-BEE1-C4311E1E093C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A4ED-2CA7-45CB-9829-634AD9F5A954}" type="datetime1">
              <a:rPr lang="ar-SA" smtClean="0"/>
              <a:pPr/>
              <a:t>17/04/38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حقيبة المدرب المركزي                                                       المستوى الثالث 1434هـ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D446-6FF1-46D5-BEE1-C4311E1E093C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1624-20FB-4C30-A241-18C2375CF746}" type="datetime1">
              <a:rPr lang="ar-SA" smtClean="0"/>
              <a:pPr/>
              <a:t>17/04/38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حقيبة المدرب المركزي                                                       المستوى الثالث 1434هـ</a:t>
            </a: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D446-6FF1-46D5-BEE1-C4311E1E093C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C737-C4E5-4306-9940-7A085D90AC53}" type="datetime1">
              <a:rPr lang="ar-SA" smtClean="0"/>
              <a:pPr/>
              <a:t>17/04/38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حقيبة المدرب المركزي                                                       المستوى الثالث 1434هـ</a:t>
            </a: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D446-6FF1-46D5-BEE1-C4311E1E093C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6FFAC-831C-494C-AFFA-21523256212D}" type="datetime1">
              <a:rPr lang="ar-SA" smtClean="0"/>
              <a:pPr/>
              <a:t>17/04/38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dirty="0" smtClean="0"/>
              <a:t>حقيبة المدرب المركزي                                                       المستوى الثالث 1434هـ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FD446-6FF1-46D5-BEE1-C4311E1E093C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176BB-0CB5-4F82-AA95-30EB5DCB9093}" type="datetime1">
              <a:rPr lang="ar-SA" smtClean="0"/>
              <a:pPr/>
              <a:t>17/04/38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dirty="0" smtClean="0"/>
              <a:t>حقيبة المدرب المركزي                                                       المستوى الثالث 1434هـ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507CA-B4FD-46E2-BBB9-0C25561D12CF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2.gif"/><Relationship Id="rId7" Type="http://schemas.openxmlformats.org/officeDocument/2006/relationships/diagramQuickStyle" Target="../diagrams/quickStyle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Data" Target="../diagrams/data2.xml"/><Relationship Id="rId5" Type="http://schemas.openxmlformats.org/officeDocument/2006/relationships/diagramData" Target="../diagrams/data1.xml"/><Relationship Id="rId15" Type="http://schemas.microsoft.com/office/2007/relationships/diagramDrawing" Target="../diagrams/drawing2.xml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microsoft.com/office/2007/relationships/diagramDrawing" Target="../diagrams/drawing1.xml"/><Relationship Id="rId14" Type="http://schemas.openxmlformats.org/officeDocument/2006/relationships/diagramColors" Target="../diagrams/colors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tx2">
              <a:lumMod val="60000"/>
              <a:lumOff val="40000"/>
            </a:schemeClr>
          </a:fgClr>
          <a:bgClr>
            <a:schemeClr val="tx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B1E17-65F6-46B6-8673-EADDFB3DADA2}" type="slidenum">
              <a:rPr lang="ar-SA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357188"/>
            <a:ext cx="8319269" cy="2286000"/>
          </a:xfrm>
          <a:blipFill dpi="0" rotWithShape="1">
            <a:blip r:embed="rId3"/>
            <a:srcRect/>
            <a:stretch>
              <a:fillRect/>
            </a:stretch>
          </a:blipFill>
          <a:ln>
            <a:solidFill>
              <a:srgbClr val="F8282D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ar-SA" sz="1600" smtClean="0">
              <a:cs typeface="MCS Jeddah S_U striped." pitchFamily="2" charset="-78"/>
            </a:endParaRPr>
          </a:p>
          <a:p>
            <a:pPr algn="ctr" rtl="1" eaLnBrk="1" hangingPunct="1">
              <a:buFontTx/>
              <a:buNone/>
            </a:pPr>
            <a:endParaRPr lang="ar-SA" sz="4400" smtClean="0">
              <a:cs typeface="MCS Jeddah S_U striped." pitchFamily="2" charset="-78"/>
            </a:endParaRPr>
          </a:p>
          <a:p>
            <a:pPr algn="ctr" rtl="1" eaLnBrk="1" hangingPunct="1">
              <a:buFontTx/>
              <a:buNone/>
            </a:pPr>
            <a:endParaRPr lang="ar-SA" sz="4400" smtClean="0">
              <a:cs typeface="MCS Jeddah S_U striped." pitchFamily="2" charset="-78"/>
            </a:endParaRPr>
          </a:p>
          <a:p>
            <a:pPr algn="ctr" rtl="1" eaLnBrk="1" hangingPunct="1">
              <a:buFontTx/>
              <a:buNone/>
            </a:pPr>
            <a:endParaRPr lang="ar-SA" sz="4400" smtClean="0">
              <a:cs typeface="MCS Jeddah S_U striped." pitchFamily="2" charset="-78"/>
            </a:endParaRPr>
          </a:p>
          <a:p>
            <a:pPr algn="ctr" rtl="1" eaLnBrk="1" hangingPunct="1">
              <a:buFontTx/>
              <a:buNone/>
            </a:pPr>
            <a:endParaRPr lang="ar-SA" sz="4400" smtClean="0">
              <a:cs typeface="MCS Jeddah S_U striped." pitchFamily="2" charset="-78"/>
            </a:endParaRPr>
          </a:p>
          <a:p>
            <a:pPr algn="ctr" rtl="1" eaLnBrk="1" hangingPunct="1">
              <a:buFontTx/>
              <a:buNone/>
            </a:pPr>
            <a:endParaRPr lang="ar-SA" sz="4400" smtClean="0">
              <a:cs typeface="MCS Jeddah S_U striped." pitchFamily="2" charset="-78"/>
            </a:endParaRPr>
          </a:p>
          <a:p>
            <a:pPr algn="ctr" rtl="1" eaLnBrk="1" hangingPunct="1">
              <a:buFontTx/>
              <a:buNone/>
            </a:pPr>
            <a:endParaRPr lang="ar-SA" sz="4400" smtClean="0">
              <a:cs typeface="MCS Jeddah S_U striped.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393009" y="5805264"/>
            <a:ext cx="642942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48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د</a:t>
            </a:r>
            <a:r>
              <a:rPr lang="ar-SA" sz="48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/ هذال بن عبيد </a:t>
            </a:r>
            <a:r>
              <a:rPr lang="ar-SA" sz="4800" b="1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الفهيدي</a:t>
            </a:r>
            <a:endParaRPr lang="ar-SA" sz="48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071688" y="3071813"/>
            <a:ext cx="5072062" cy="646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3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كلية العلوم والآداب </a:t>
            </a:r>
            <a:r>
              <a:rPr lang="ar-SA" sz="36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بشرورة</a:t>
            </a:r>
            <a:endParaRPr lang="ar-SA" sz="36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شكل بيضاوي 1"/>
          <p:cNvSpPr/>
          <p:nvPr/>
        </p:nvSpPr>
        <p:spPr>
          <a:xfrm>
            <a:off x="1259632" y="3933056"/>
            <a:ext cx="6408712" cy="172819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khbar MT" pitchFamily="2" charset="-78"/>
              </a:rPr>
              <a:t>ورقة عمل بعنوان</a:t>
            </a:r>
          </a:p>
          <a:p>
            <a:pPr algn="ctr"/>
            <a:r>
              <a:rPr lang="ar-S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khbar MT" pitchFamily="2" charset="-78"/>
              </a:rPr>
              <a:t>(</a:t>
            </a:r>
            <a:r>
              <a:rPr lang="ar-S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khbar MT" pitchFamily="2" charset="-78"/>
              </a:rPr>
              <a:t> التدريس التبادلي )</a:t>
            </a:r>
            <a:endParaRPr lang="ar-SA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54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عنصر نائب للمحتوى 3" descr="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 t="68360" r="75098"/>
          <a:stretch>
            <a:fillRect/>
          </a:stretch>
        </p:blipFill>
        <p:spPr bwMode="auto">
          <a:xfrm>
            <a:off x="7286644" y="5088046"/>
            <a:ext cx="1857356" cy="17699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5" descr="er043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20000"/>
          </a:blip>
          <a:srcRect/>
          <a:stretch>
            <a:fillRect/>
          </a:stretch>
        </p:blipFill>
        <p:spPr bwMode="auto">
          <a:xfrm>
            <a:off x="7596336" y="5517232"/>
            <a:ext cx="1139588" cy="936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 مستدير الزوايا 8"/>
          <p:cNvSpPr/>
          <p:nvPr/>
        </p:nvSpPr>
        <p:spPr bwMode="auto">
          <a:xfrm>
            <a:off x="2195736" y="1052736"/>
            <a:ext cx="3888432" cy="772708"/>
          </a:xfrm>
          <a:prstGeom prst="roundRect">
            <a:avLst>
              <a:gd name="adj" fmla="val 47042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مفهوم التدريس التبادلي </a:t>
            </a:r>
          </a:p>
        </p:txBody>
      </p:sp>
      <p:sp>
        <p:nvSpPr>
          <p:cNvPr id="14" name="مستطيل مستدير الزوايا 13"/>
          <p:cNvSpPr/>
          <p:nvPr/>
        </p:nvSpPr>
        <p:spPr bwMode="auto">
          <a:xfrm>
            <a:off x="971600" y="2564904"/>
            <a:ext cx="6984776" cy="26642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ar-SA" sz="3600" b="1" dirty="0" smtClean="0">
                <a:solidFill>
                  <a:schemeClr val="tx1"/>
                </a:solidFill>
              </a:rPr>
              <a:t>نشاط تعليمي يأخذ شكل حوار بين المعلمين والطلاب أو بين الطلاب بعضهم بعضا حول قطعة  من نص مقروء طبقا للمهارات الفرعية التالية :</a:t>
            </a:r>
            <a:endParaRPr lang="ar-SA" sz="3600" b="1" dirty="0">
              <a:solidFill>
                <a:schemeClr val="tx1"/>
              </a:solidFill>
            </a:endParaRPr>
          </a:p>
        </p:txBody>
      </p:sp>
      <p:pic>
        <p:nvPicPr>
          <p:cNvPr id="15" name="Picture 1" descr="D:\صور جديد\canstock84556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16832"/>
            <a:ext cx="2592288" cy="86409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عنصر نائب للمحتوى 3" descr="بدون00000-عنوان-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" name="عنصر نائب للمحتوى 3" descr="بدو0000ن-عنوان-1.gif"/>
          <p:cNvPicPr>
            <a:picLocks noChangeAspect="1"/>
          </p:cNvPicPr>
          <p:nvPr/>
        </p:nvPicPr>
        <p:blipFill>
          <a:blip r:embed="rId3" cstate="print"/>
          <a:srcRect b="75061"/>
          <a:stretch>
            <a:fillRect/>
          </a:stretch>
        </p:blipFill>
        <p:spPr>
          <a:xfrm rot="16200000">
            <a:off x="-2750355" y="2750355"/>
            <a:ext cx="6858000" cy="1357290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>
            <a:lum contrast="-10000"/>
          </a:blip>
          <a:srcRect t="68360" r="75098"/>
          <a:stretch>
            <a:fillRect/>
          </a:stretch>
        </p:blipFill>
        <p:spPr bwMode="auto">
          <a:xfrm>
            <a:off x="611560" y="5572140"/>
            <a:ext cx="100013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D446-6FF1-46D5-BEE1-C4311E1E093C}" type="slidenum">
              <a:rPr lang="ar-SA" smtClean="0"/>
              <a:pPr/>
              <a:t>11</a:t>
            </a:fld>
            <a:endParaRPr lang="ar-SA" dirty="0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6696744" cy="365125"/>
          </a:xfrm>
        </p:spPr>
        <p:txBody>
          <a:bodyPr/>
          <a:lstStyle/>
          <a:p>
            <a:r>
              <a:rPr lang="ar-SA" dirty="0" smtClean="0"/>
              <a:t>حقيبة المدرب المركزي                                                                                                      المستوى الثالث 1434هـ</a:t>
            </a:r>
            <a:endParaRPr lang="ar-SA" dirty="0"/>
          </a:p>
        </p:txBody>
      </p:sp>
      <p:graphicFrame>
        <p:nvGraphicFramePr>
          <p:cNvPr id="13" name="عنصر نائب للمحتوى 7"/>
          <p:cNvGraphicFramePr>
            <a:graphicFrameLocks/>
          </p:cNvGraphicFramePr>
          <p:nvPr/>
        </p:nvGraphicFramePr>
        <p:xfrm>
          <a:off x="914400" y="69269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4" name="Picture 2" descr="http://upload.illaftrain.co.uk/uploads/images/p2jff3.jpg"/>
          <p:cNvPicPr>
            <a:picLocks noChangeAspect="1" noChangeArrowheads="1"/>
          </p:cNvPicPr>
          <p:nvPr/>
        </p:nvPicPr>
        <p:blipFill>
          <a:blip r:embed="rId10" cstate="print"/>
          <a:srcRect b="6850"/>
          <a:stretch>
            <a:fillRect/>
          </a:stretch>
        </p:blipFill>
        <p:spPr bwMode="auto">
          <a:xfrm>
            <a:off x="2483768" y="2276872"/>
            <a:ext cx="3960440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رسم تخطيطي 14"/>
          <p:cNvGraphicFramePr/>
          <p:nvPr/>
        </p:nvGraphicFramePr>
        <p:xfrm>
          <a:off x="755576" y="1412776"/>
          <a:ext cx="7416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عنصر نائب للمحتوى 3" descr="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 t="68360" r="75098"/>
          <a:stretch>
            <a:fillRect/>
          </a:stretch>
        </p:blipFill>
        <p:spPr bwMode="auto">
          <a:xfrm>
            <a:off x="7286644" y="5088046"/>
            <a:ext cx="1857356" cy="17699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5" descr="er043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20000"/>
          </a:blip>
          <a:srcRect/>
          <a:stretch>
            <a:fillRect/>
          </a:stretch>
        </p:blipFill>
        <p:spPr bwMode="auto">
          <a:xfrm>
            <a:off x="7596336" y="5517232"/>
            <a:ext cx="1139588" cy="936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مستطيل مستدير الزوايا 15"/>
          <p:cNvSpPr/>
          <p:nvPr/>
        </p:nvSpPr>
        <p:spPr bwMode="auto">
          <a:xfrm>
            <a:off x="1043608" y="2420888"/>
            <a:ext cx="6984776" cy="30963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التلخيص :</a:t>
            </a:r>
          </a:p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عملية تفكيرية تتضمن القدرة على إيجاد لب الموضوع من النص المقروء ومحاولة استخراج الأفكار الرئيسية والتعبير عنها بإيجاز ووضوح .</a:t>
            </a:r>
          </a:p>
          <a:p>
            <a:pPr algn="ctr"/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17" name="وسيلة شرح على شكل سحابة 16"/>
          <p:cNvSpPr/>
          <p:nvPr/>
        </p:nvSpPr>
        <p:spPr>
          <a:xfrm>
            <a:off x="6156176" y="692696"/>
            <a:ext cx="2520280" cy="1512168"/>
          </a:xfrm>
          <a:prstGeom prst="cloudCallout">
            <a:avLst>
              <a:gd name="adj1" fmla="val -39262"/>
              <a:gd name="adj2" fmla="val 8457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i="1" dirty="0" smtClean="0">
                <a:solidFill>
                  <a:schemeClr val="tx1"/>
                </a:solidFill>
              </a:rPr>
              <a:t>يساعدني التلخيص في تذكر ما أقرأ</a:t>
            </a:r>
            <a:endParaRPr lang="ar-SA" sz="2400" b="1" i="1" dirty="0">
              <a:solidFill>
                <a:schemeClr val="tx1"/>
              </a:solidFill>
            </a:endParaRPr>
          </a:p>
        </p:txBody>
      </p:sp>
      <p:pic>
        <p:nvPicPr>
          <p:cNvPr id="18" name="Picture 2" descr="D:\صور جديد\canstock69755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268760"/>
            <a:ext cx="2304256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عنصر نائب للمحتوى 3" descr="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 t="68360" r="75098"/>
          <a:stretch>
            <a:fillRect/>
          </a:stretch>
        </p:blipFill>
        <p:spPr bwMode="auto">
          <a:xfrm>
            <a:off x="7286644" y="5088046"/>
            <a:ext cx="1857356" cy="17699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5" descr="er043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20000"/>
          </a:blip>
          <a:srcRect/>
          <a:stretch>
            <a:fillRect/>
          </a:stretch>
        </p:blipFill>
        <p:spPr bwMode="auto">
          <a:xfrm>
            <a:off x="7596336" y="5517232"/>
            <a:ext cx="1139588" cy="936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ستطيل مستدير الزوايا 8"/>
          <p:cNvSpPr/>
          <p:nvPr/>
        </p:nvSpPr>
        <p:spPr bwMode="auto">
          <a:xfrm>
            <a:off x="683568" y="2420888"/>
            <a:ext cx="6984776" cy="3096344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ar-SA" sz="3600" b="1" dirty="0" smtClean="0">
                <a:solidFill>
                  <a:schemeClr val="tx1"/>
                </a:solidFill>
              </a:rPr>
              <a:t>                  التساؤل :                                          قيام الطالب بطرح عدد من الاسئلة ذات </a:t>
            </a:r>
          </a:p>
          <a:p>
            <a:r>
              <a:rPr lang="ar-SA" sz="3600" b="1" dirty="0" smtClean="0">
                <a:solidFill>
                  <a:schemeClr val="tx1"/>
                </a:solidFill>
              </a:rPr>
              <a:t>مستويات مرتفعة من التفكيريشتقها من النص المقروء.</a:t>
            </a:r>
            <a:endParaRPr lang="ar-SA" sz="36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D:\صور جديد\gggggggggggg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268760"/>
            <a:ext cx="3024336" cy="1507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وسيلة شرح على شكل سحابة 10"/>
          <p:cNvSpPr/>
          <p:nvPr/>
        </p:nvSpPr>
        <p:spPr>
          <a:xfrm>
            <a:off x="6156176" y="764704"/>
            <a:ext cx="2448272" cy="1944216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i="1" dirty="0" smtClean="0">
                <a:solidFill>
                  <a:schemeClr val="tx1"/>
                </a:solidFill>
              </a:rPr>
              <a:t>أحب التساؤل لأنه يمنحني فرصة التأمل والتفكير</a:t>
            </a:r>
            <a:endParaRPr lang="ar-SA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عنصر نائب للمحتوى 3" descr="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 t="68360" r="75098"/>
          <a:stretch>
            <a:fillRect/>
          </a:stretch>
        </p:blipFill>
        <p:spPr bwMode="auto">
          <a:xfrm>
            <a:off x="7286644" y="5088046"/>
            <a:ext cx="1857356" cy="17699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5" descr="er043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20000"/>
          </a:blip>
          <a:srcRect/>
          <a:stretch>
            <a:fillRect/>
          </a:stretch>
        </p:blipFill>
        <p:spPr bwMode="auto">
          <a:xfrm>
            <a:off x="7596336" y="5517232"/>
            <a:ext cx="1139588" cy="936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ستطيل مستدير الزوايا 5"/>
          <p:cNvSpPr/>
          <p:nvPr/>
        </p:nvSpPr>
        <p:spPr bwMode="auto">
          <a:xfrm>
            <a:off x="395536" y="2348880"/>
            <a:ext cx="6984776" cy="2736304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التوضيح :</a:t>
            </a:r>
          </a:p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تحديد نقاط الصعوبة في النص المقروء سواء كانت من المصطلحات أوالمفاهيم أو الأفكار.</a:t>
            </a:r>
          </a:p>
        </p:txBody>
      </p:sp>
      <p:sp>
        <p:nvSpPr>
          <p:cNvPr id="7" name="وسيلة شرح على شكل سحابة 6"/>
          <p:cNvSpPr/>
          <p:nvPr/>
        </p:nvSpPr>
        <p:spPr>
          <a:xfrm>
            <a:off x="6444208" y="620688"/>
            <a:ext cx="2448272" cy="1944216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i="1" dirty="0" smtClean="0">
                <a:solidFill>
                  <a:schemeClr val="tx1"/>
                </a:solidFill>
              </a:rPr>
              <a:t>التوضيح يساعدني في فهم الكلمات التي لا أعرفها</a:t>
            </a:r>
            <a:endParaRPr lang="ar-SA" sz="2400" b="1" i="1" dirty="0">
              <a:solidFill>
                <a:schemeClr val="tx1"/>
              </a:solidFill>
            </a:endParaRPr>
          </a:p>
        </p:txBody>
      </p:sp>
      <p:pic>
        <p:nvPicPr>
          <p:cNvPr id="8" name="Picture 2" descr="D:\صور جديد\k58051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908720"/>
            <a:ext cx="2159000" cy="1346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عنصر نائب للمحتوى 3" descr="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 t="68360" r="75098"/>
          <a:stretch>
            <a:fillRect/>
          </a:stretch>
        </p:blipFill>
        <p:spPr bwMode="auto">
          <a:xfrm>
            <a:off x="7286644" y="5159508"/>
            <a:ext cx="1857356" cy="17699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5" descr="er043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20000"/>
          </a:blip>
          <a:srcRect/>
          <a:stretch>
            <a:fillRect/>
          </a:stretch>
        </p:blipFill>
        <p:spPr bwMode="auto">
          <a:xfrm>
            <a:off x="7596336" y="5517232"/>
            <a:ext cx="1139588" cy="936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ستطيل مستدير الزوايا 5"/>
          <p:cNvSpPr/>
          <p:nvPr/>
        </p:nvSpPr>
        <p:spPr bwMode="auto">
          <a:xfrm>
            <a:off x="467544" y="2636912"/>
            <a:ext cx="6984776" cy="259228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التنبؤ (التوقع ) :                                        عرض التنبؤات / التوقعات حول ما سيحدث لاحقا من خلال النص المقروء.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7" name="وسيلة شرح على شكل سحابة 6"/>
          <p:cNvSpPr/>
          <p:nvPr/>
        </p:nvSpPr>
        <p:spPr>
          <a:xfrm>
            <a:off x="6156176" y="0"/>
            <a:ext cx="2592288" cy="273630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 smtClean="0">
              <a:solidFill>
                <a:schemeClr val="tx1"/>
              </a:solidFill>
            </a:endParaRPr>
          </a:p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التنبؤات تعطيني شعورا بما أقرأ وتجعلني أرغب بمزيد من القراءة</a:t>
            </a:r>
            <a:endParaRPr lang="ar-SA" sz="2400" dirty="0"/>
          </a:p>
        </p:txBody>
      </p:sp>
      <p:pic>
        <p:nvPicPr>
          <p:cNvPr id="8" name="Picture 2" descr="C:\Users\علي\Pictures\BD09467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268760"/>
            <a:ext cx="2664296" cy="12961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u="sng" dirty="0" smtClean="0"/>
              <a:t>مزايا التدريس التبادلي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D446-6FF1-46D5-BEE1-C4311E1E093C}" type="slidenum">
              <a:rPr lang="ar-SA" smtClean="0"/>
              <a:pPr/>
              <a:t>16</a:t>
            </a:fld>
            <a:endParaRPr lang="ar-SA" dirty="0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 bwMode="auto">
          <a:prstGeom prst="roundRect">
            <a:avLst>
              <a:gd name="adj" fmla="val 47042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التدريس التبادلي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71472" y="2298696"/>
            <a:ext cx="75724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-</a:t>
            </a:r>
            <a:r>
              <a:rPr lang="en-US" sz="2400" b="1" dirty="0" smtClean="0"/>
              <a:t> </a:t>
            </a:r>
            <a:r>
              <a:rPr lang="ar-SA" sz="2400" b="1" dirty="0" smtClean="0"/>
              <a:t>تنمية القدرة على الحوار والمناقشة</a:t>
            </a:r>
            <a:r>
              <a:rPr lang="en-US" sz="2400" b="1" dirty="0" smtClean="0"/>
              <a:t>.</a:t>
            </a:r>
            <a:br>
              <a:rPr lang="en-US" sz="2400" b="1" dirty="0" smtClean="0"/>
            </a:br>
            <a:r>
              <a:rPr lang="en-US" sz="2400" b="1" dirty="0" smtClean="0"/>
              <a:t> </a:t>
            </a:r>
            <a:r>
              <a:rPr lang="ar-SA" sz="2400" b="1" dirty="0" smtClean="0"/>
              <a:t>إمكانية استخدامه في الصفوف الدراسية ذات الأعداد الكبيرة</a:t>
            </a:r>
            <a:r>
              <a:rPr lang="en-US" sz="2400" b="1" dirty="0" smtClean="0"/>
              <a:t>.</a:t>
            </a:r>
            <a:br>
              <a:rPr lang="en-US" sz="2400" b="1" dirty="0" smtClean="0"/>
            </a:br>
            <a:r>
              <a:rPr lang="en-US" sz="2400" b="1" dirty="0" smtClean="0"/>
              <a:t>- </a:t>
            </a:r>
            <a:r>
              <a:rPr lang="ar-SA" sz="2400" b="1" dirty="0" smtClean="0"/>
              <a:t>زيادة تحصيل الطلاب في كافة المواد الدراسية</a:t>
            </a:r>
            <a:r>
              <a:rPr lang="en-US" sz="2400" b="1" dirty="0" smtClean="0"/>
              <a:t>.</a:t>
            </a:r>
            <a:br>
              <a:rPr lang="en-US" sz="2400" b="1" dirty="0" smtClean="0"/>
            </a:br>
            <a:r>
              <a:rPr lang="en-US" sz="2400" b="1" dirty="0" smtClean="0"/>
              <a:t>- </a:t>
            </a:r>
            <a:r>
              <a:rPr lang="ar-SA" sz="2400" b="1" dirty="0" smtClean="0"/>
              <a:t>تنمية القدرة على الفهم القرائي خاصة لدى الطلاب ذوي القدرة المنخفضة في الفهم القرائي والمبتدئين في تعلم القراءة</a:t>
            </a:r>
            <a:r>
              <a:rPr lang="en-US" sz="2400" b="1" dirty="0" smtClean="0"/>
              <a:t>.</a:t>
            </a:r>
            <a:br>
              <a:rPr lang="en-US" sz="2400" b="1" dirty="0" smtClean="0"/>
            </a:br>
            <a:r>
              <a:rPr lang="en-US" sz="2400" b="1" dirty="0" smtClean="0"/>
              <a:t>- </a:t>
            </a:r>
            <a:r>
              <a:rPr lang="ar-SA" sz="2400" b="1" dirty="0" smtClean="0"/>
              <a:t>اتفاقه مع وجهة النظر المعاصرة للقراءة باعتبارها نشاط يتفاعل فيه القارئ مع النص</a:t>
            </a:r>
            <a:r>
              <a:rPr lang="en-US" sz="2400" b="1" dirty="0" smtClean="0"/>
              <a:t>.</a:t>
            </a:r>
            <a:br>
              <a:rPr lang="en-US" sz="2400" b="1" dirty="0" smtClean="0"/>
            </a:br>
            <a:r>
              <a:rPr lang="en-US" sz="2400" b="1" dirty="0" smtClean="0"/>
              <a:t>- </a:t>
            </a:r>
            <a:r>
              <a:rPr lang="ar-SA" sz="2400" b="1" dirty="0" smtClean="0"/>
              <a:t>تشجيع مشاركة الطلاب الخجولين في أنشطة التدريس التبادلي الأربع سالفة الذكر حيث تزيد ثقة الطالب بنفسه</a:t>
            </a:r>
          </a:p>
          <a:p>
            <a:r>
              <a:rPr lang="ar-SA" sz="2400" b="1" dirty="0" smtClean="0"/>
              <a:t>- سهولة تطبيقه داخل الفصول الدراسية </a:t>
            </a:r>
            <a:r>
              <a:rPr lang="ar-SA" b="1" dirty="0" smtClean="0"/>
              <a:t>0</a:t>
            </a:r>
            <a:endParaRPr lang="ar-SA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عنصر نائب للمحتوى 3" descr="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6" name="شكل بيضاوي 5"/>
          <p:cNvSpPr/>
          <p:nvPr/>
        </p:nvSpPr>
        <p:spPr>
          <a:xfrm>
            <a:off x="3347864" y="2636912"/>
            <a:ext cx="2808312" cy="1368152"/>
          </a:xfrm>
          <a:prstGeom prst="ellipse">
            <a:avLst/>
          </a:prstGeom>
          <a:solidFill>
            <a:schemeClr val="bg2">
              <a:lumMod val="5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خطوات التنفيذ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6588224" y="692696"/>
            <a:ext cx="1584176" cy="1584176"/>
          </a:xfrm>
          <a:prstGeom prst="ellipse">
            <a:avLst/>
          </a:prstGeom>
          <a:solidFill>
            <a:srgbClr val="FFFF00"/>
          </a:solidFill>
          <a:effectLst>
            <a:glow rad="101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1ـ يقسم الطلاب إلى مجموعات 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flipH="1">
            <a:off x="6156176" y="2132856"/>
            <a:ext cx="648072" cy="936104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شكل بيضاوي 8"/>
          <p:cNvSpPr/>
          <p:nvPr/>
        </p:nvSpPr>
        <p:spPr>
          <a:xfrm>
            <a:off x="7308304" y="2708920"/>
            <a:ext cx="1656184" cy="1368152"/>
          </a:xfrm>
          <a:prstGeom prst="ellipse">
            <a:avLst/>
          </a:prstGeom>
          <a:solidFill>
            <a:srgbClr val="FF0000"/>
          </a:solidFill>
          <a:effectLst>
            <a:glow rad="101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2ـ توزع الأدوار مابين أفراد المجموعة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rot="10800000">
            <a:off x="6156176" y="3320988"/>
            <a:ext cx="1224136" cy="108012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شكل بيضاوي 10"/>
          <p:cNvSpPr/>
          <p:nvPr/>
        </p:nvSpPr>
        <p:spPr>
          <a:xfrm>
            <a:off x="6588224" y="4509120"/>
            <a:ext cx="1800200" cy="13681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rgbClr val="BBD2F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3ـ توزيع قطعة نص من كتاب أو صحيفة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14" name="رابط مستقيم 13"/>
          <p:cNvCxnSpPr/>
          <p:nvPr/>
        </p:nvCxnSpPr>
        <p:spPr>
          <a:xfrm flipH="1" flipV="1">
            <a:off x="5868144" y="3789040"/>
            <a:ext cx="1224136" cy="72008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شكل بيضاوي 15"/>
          <p:cNvSpPr/>
          <p:nvPr/>
        </p:nvSpPr>
        <p:spPr>
          <a:xfrm>
            <a:off x="3923928" y="260648"/>
            <a:ext cx="1872208" cy="15121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01600">
              <a:schemeClr val="accent6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8ـ الموضح يقوم بدور المعلن عن الأجزاء المفقود</a:t>
            </a:r>
            <a:r>
              <a:rPr lang="ar-SA" dirty="0" smtClean="0">
                <a:solidFill>
                  <a:schemeClr val="tx1"/>
                </a:solidFill>
              </a:rPr>
              <a:t>ة 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17" name="رابط مستقيم 16"/>
          <p:cNvCxnSpPr/>
          <p:nvPr/>
        </p:nvCxnSpPr>
        <p:spPr>
          <a:xfrm rot="5400000">
            <a:off x="4427984" y="2204864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rot="5400000">
            <a:off x="4463988" y="4401108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شكل بيضاوي 18"/>
          <p:cNvSpPr/>
          <p:nvPr/>
        </p:nvSpPr>
        <p:spPr>
          <a:xfrm>
            <a:off x="4139952" y="4797152"/>
            <a:ext cx="1440160" cy="1296144"/>
          </a:xfrm>
          <a:prstGeom prst="ellipse">
            <a:avLst/>
          </a:prstGeom>
          <a:solidFill>
            <a:srgbClr val="00B050"/>
          </a:solidFill>
          <a:effectLst>
            <a:glow rad="101600">
              <a:srgbClr val="00B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</a:rPr>
              <a:t>4</a:t>
            </a:r>
            <a:r>
              <a:rPr lang="ar-SA" b="1" dirty="0" smtClean="0">
                <a:solidFill>
                  <a:schemeClr val="tx1"/>
                </a:solidFill>
              </a:rPr>
              <a:t>ـ يطلب من الطلبة قراءة النص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20" name="رابط مستقيم 19"/>
          <p:cNvCxnSpPr/>
          <p:nvPr/>
        </p:nvCxnSpPr>
        <p:spPr>
          <a:xfrm flipH="1" flipV="1">
            <a:off x="2843808" y="2132856"/>
            <a:ext cx="72008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شكل بيضاوي 20"/>
          <p:cNvSpPr/>
          <p:nvPr/>
        </p:nvSpPr>
        <p:spPr>
          <a:xfrm>
            <a:off x="1331640" y="548680"/>
            <a:ext cx="1872208" cy="1728192"/>
          </a:xfrm>
          <a:prstGeom prst="ellipse">
            <a:avLst/>
          </a:prstGeom>
          <a:solidFill>
            <a:srgbClr val="92D050"/>
          </a:solidFill>
          <a:effectLst>
            <a:glow rad="101600">
              <a:srgbClr val="00B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7ـ المتنبئ يقوم بعرض التوقعات كما ستقدم                     أوتناقش لاحقا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22" name="رابط مستقيم 21"/>
          <p:cNvCxnSpPr/>
          <p:nvPr/>
        </p:nvCxnSpPr>
        <p:spPr>
          <a:xfrm flipH="1">
            <a:off x="2267744" y="3429000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شكل بيضاوي 22"/>
          <p:cNvSpPr/>
          <p:nvPr/>
        </p:nvSpPr>
        <p:spPr>
          <a:xfrm>
            <a:off x="611560" y="2708920"/>
            <a:ext cx="1656184" cy="13681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6ـ المتسائل يطرح أسئلة عن المواضع المهمة .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24" name="رابط مستقيم 23"/>
          <p:cNvCxnSpPr/>
          <p:nvPr/>
        </p:nvCxnSpPr>
        <p:spPr>
          <a:xfrm flipH="1">
            <a:off x="2843808" y="3645024"/>
            <a:ext cx="648072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شكل بيضاوي 24"/>
          <p:cNvSpPr/>
          <p:nvPr/>
        </p:nvSpPr>
        <p:spPr>
          <a:xfrm>
            <a:off x="1475656" y="4221088"/>
            <a:ext cx="1584176" cy="1512168"/>
          </a:xfrm>
          <a:prstGeom prst="ellipse">
            <a:avLst/>
          </a:prstGeom>
          <a:solidFill>
            <a:srgbClr val="FF9C19"/>
          </a:solidFill>
          <a:effectLst>
            <a:glow rad="101600">
              <a:srgbClr val="FF9C19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5ـ الملخص تقديم عرض الأفكار الرئيسية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 t="68360" r="75098"/>
          <a:stretch>
            <a:fillRect/>
          </a:stretch>
        </p:blipFill>
        <p:spPr bwMode="auto">
          <a:xfrm>
            <a:off x="0" y="5088046"/>
            <a:ext cx="1403648" cy="17699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15" descr="er043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20000"/>
          </a:blip>
          <a:srcRect/>
          <a:stretch>
            <a:fillRect/>
          </a:stretch>
        </p:blipFill>
        <p:spPr bwMode="auto">
          <a:xfrm>
            <a:off x="179512" y="5445224"/>
            <a:ext cx="1008112" cy="936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عنصر نائب للمحتوى 3" descr="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 t="68360" r="75098"/>
          <a:stretch>
            <a:fillRect/>
          </a:stretch>
        </p:blipFill>
        <p:spPr bwMode="auto">
          <a:xfrm>
            <a:off x="7286644" y="5088046"/>
            <a:ext cx="1857356" cy="17699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5" descr="er043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0000" contrast="20000"/>
          </a:blip>
          <a:srcRect/>
          <a:stretch>
            <a:fillRect/>
          </a:stretch>
        </p:blipFill>
        <p:spPr bwMode="auto">
          <a:xfrm>
            <a:off x="7596336" y="5517232"/>
            <a:ext cx="1139588" cy="936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683568" y="620688"/>
          <a:ext cx="6432376" cy="5633090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3216188"/>
                <a:gridCol w="3216188"/>
              </a:tblGrid>
              <a:tr h="933328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النص 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خطوات التنفيذ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33328">
                <a:tc rowSpan="4">
                  <a:txBody>
                    <a:bodyPr/>
                    <a:lstStyle/>
                    <a:p>
                      <a:pPr rtl="1"/>
                      <a:r>
                        <a:rPr lang="en-US" b="1" dirty="0" smtClean="0"/>
          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          </a:r>
                      <a:endParaRPr lang="ar-SA" b="1" dirty="0" smtClean="0"/>
                    </a:p>
                    <a:p>
                      <a:pPr rtl="1">
                        <a:buFont typeface="Arial" pitchFamily="34" charset="0"/>
                        <a:buNone/>
                      </a:pPr>
                      <a:endParaRPr lang="ar-SA" b="1" dirty="0" smtClean="0"/>
                    </a:p>
                    <a:p>
                      <a:pPr rtl="1"/>
                      <a:r>
                        <a:rPr lang="ar-SA" b="1" dirty="0" smtClean="0"/>
                        <a:t>نشاط :</a:t>
                      </a:r>
                    </a:p>
                    <a:p>
                      <a:pPr rtl="1">
                        <a:buFont typeface="Wingdings" pitchFamily="2" charset="2"/>
                        <a:buChar char="§"/>
                      </a:pPr>
                      <a:r>
                        <a:rPr lang="ar-SA" b="1" dirty="0" smtClean="0"/>
                        <a:t> إقرأ النص قراءة تأملية ثم لخصه .</a:t>
                      </a:r>
                    </a:p>
                    <a:p>
                      <a:pPr rtl="1">
                        <a:buFont typeface="Wingdings" pitchFamily="2" charset="2"/>
                        <a:buChar char="§"/>
                      </a:pPr>
                      <a:r>
                        <a:rPr lang="ar-SA" b="1" dirty="0" smtClean="0"/>
                        <a:t>اكتب أكبر عدد من الاسئلة بمستويات متعددة .</a:t>
                      </a:r>
                    </a:p>
                    <a:p>
                      <a:pPr rtl="1">
                        <a:buFont typeface="Wingdings" pitchFamily="2" charset="2"/>
                        <a:buChar char="§"/>
                      </a:pPr>
                      <a:r>
                        <a:rPr lang="ar-SA" b="1" dirty="0" smtClean="0"/>
                        <a:t>حدد</a:t>
                      </a:r>
                      <a:r>
                        <a:rPr lang="ar-SA" b="1" baseline="0" dirty="0" smtClean="0"/>
                        <a:t> النقاط التي تحتاج توضيح من وجهة نظرك .</a:t>
                      </a:r>
                    </a:p>
                    <a:p>
                      <a:pPr rtl="1">
                        <a:buFont typeface="Wingdings" pitchFamily="2" charset="2"/>
                        <a:buChar char="§"/>
                      </a:pPr>
                      <a:r>
                        <a:rPr lang="ar-SA" b="1" baseline="0" dirty="0" smtClean="0"/>
                        <a:t>توقع / تنبأ وأكتب مايتعلق بهذاالموضوع .</a:t>
                      </a:r>
                      <a:endParaRPr lang="ar-SA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نقاط المناقشة :</a:t>
                      </a:r>
                    </a:p>
                    <a:p>
                      <a:pPr rtl="1"/>
                      <a:r>
                        <a:rPr lang="ar-SA" b="1" dirty="0" smtClean="0"/>
                        <a:t>ملخصنا هو :</a:t>
                      </a:r>
                      <a:endParaRPr lang="ar-SA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92968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نقاط المناقشة :</a:t>
                      </a:r>
                    </a:p>
                    <a:p>
                      <a:pPr rtl="1"/>
                      <a:r>
                        <a:rPr lang="ar-SA" b="1" dirty="0" smtClean="0"/>
                        <a:t>أسئلتناهي :</a:t>
                      </a:r>
                    </a:p>
                    <a:p>
                      <a:pPr rtl="1"/>
                      <a:endParaRPr lang="ar-SA" b="1" dirty="0"/>
                    </a:p>
                  </a:txBody>
                  <a:tcPr/>
                </a:tc>
              </a:tr>
              <a:tr h="1092968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نقاط المناقشة :</a:t>
                      </a:r>
                    </a:p>
                    <a:p>
                      <a:pPr rtl="1"/>
                      <a:r>
                        <a:rPr lang="ar-SA" b="1" dirty="0" smtClean="0"/>
                        <a:t>توضيحاتنا هي :</a:t>
                      </a:r>
                    </a:p>
                    <a:p>
                      <a:pPr rtl="1"/>
                      <a:endParaRPr lang="ar-SA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580498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نقاط المناقشة :</a:t>
                      </a:r>
                    </a:p>
                    <a:p>
                      <a:pPr rtl="1"/>
                      <a:r>
                        <a:rPr lang="ar-SA" b="1" dirty="0" smtClean="0"/>
                        <a:t>تنبؤاتنا /توقعاتناهي :</a:t>
                      </a:r>
                    </a:p>
                    <a:p>
                      <a:pPr rtl="1"/>
                      <a:endParaRPr lang="ar-SA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سهم إلى اليسار 2"/>
          <p:cNvSpPr/>
          <p:nvPr/>
        </p:nvSpPr>
        <p:spPr>
          <a:xfrm>
            <a:off x="7164288" y="2420888"/>
            <a:ext cx="1872208" cy="151216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نموذج عمل لدرس تبادلي</a:t>
            </a:r>
            <a:endParaRPr lang="ar-SA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900634"/>
          </a:xfrm>
        </p:spPr>
        <p:txBody>
          <a:bodyPr>
            <a:normAutofit fontScale="77500" lnSpcReduction="20000"/>
          </a:bodyPr>
          <a:lstStyle/>
          <a:p>
            <a:pPr marL="0" indent="0" rtl="0">
              <a:buNone/>
            </a:pPr>
            <a:r>
              <a:rPr lang="ar-SA" sz="4400" dirty="0" smtClean="0"/>
              <a:t>قال تعالى </a:t>
            </a:r>
            <a:r>
              <a:rPr lang="ar-SA" sz="4400" dirty="0"/>
              <a:t>في كتابه العزيز الله ( وَجَعَلْنَاْ مِنَ المَاْءِ كُلَّ شَيْءٍ حَيٍّ أَفَلاْ يُؤْمِنُوْنَ ) ، من هنا ومن خلال هذه الآية الكريمة نلمس مدى أهمية الماء لكل ما هو على سطح الأرض ، وحجم فوائده الكثيرة التي لا تُعد ولا تُحصى واستحالة الحياة بدونه .</a:t>
            </a:r>
            <a:br>
              <a:rPr lang="ar-SA" sz="4400" dirty="0"/>
            </a:br>
            <a:r>
              <a:rPr lang="ar-SA" sz="4400" dirty="0"/>
              <a:t>ورغم حاجّة الإنسان الماسّة للماء يبقى هذا المصدر الهام من المصادر المُعرُّضة وبشكل دائم للتلوّث ، ويَظهر هذا التلُّوث الحاصل للماء من خلال التغيرات الطارئة على تركيب بعض من العناصر المكوّن منها ، والتي بدورها قد تكون تغيرات مباشرة أو غير مباشرة . كما ويحدث هذا التلوّث غالباً بفعل المخلّفات الصناعيّة ، الحيّوانية والإنسانية التي يتم رميها فيه أو تصُب في فرع من فروعه .</a:t>
            </a:r>
          </a:p>
          <a:p>
            <a:pPr rtl="0"/>
            <a:endParaRPr lang="en-US" sz="4200" dirty="0" smtClean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D446-6FF1-46D5-BEE1-C4311E1E093C}" type="slidenum">
              <a:rPr lang="ar-SA" smtClean="0"/>
              <a:pPr/>
              <a:t>19</a:t>
            </a:fld>
            <a:endParaRPr lang="ar-SA" dirty="0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 bwMode="auto">
          <a:prstGeom prst="roundRect">
            <a:avLst>
              <a:gd name="adj" fmla="val 47042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تلوث الماء</a:t>
            </a:r>
            <a:endParaRPr lang="ar-SA" sz="3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صورة 3" descr="Desktop A-_-A wallpaper 2014   (4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1043608" y="714375"/>
            <a:ext cx="660020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ar-SA" sz="4800" dirty="0">
                <a:solidFill>
                  <a:schemeClr val="bg1"/>
                </a:solidFill>
                <a:cs typeface="Akhbar MT" pitchFamily="2" charset="-78"/>
              </a:rPr>
              <a:t>بسم الله الرحمن الرحيم </a:t>
            </a:r>
          </a:p>
          <a:p>
            <a:pPr algn="ctr" eaLnBrk="1" hangingPunct="1"/>
            <a:r>
              <a:rPr lang="ar-SA" sz="4800" dirty="0">
                <a:solidFill>
                  <a:schemeClr val="bg1"/>
                </a:solidFill>
                <a:cs typeface="Akhbar MT" pitchFamily="2" charset="-78"/>
              </a:rPr>
              <a:t>والصلاة والسلام على أشرف الأنبياء وسيد المرسلين نبينا محمد عليه أفضل الصلاة وأتم التسليم  </a:t>
            </a:r>
          </a:p>
        </p:txBody>
      </p:sp>
    </p:spTree>
    <p:extLst>
      <p:ext uri="{BB962C8B-B14F-4D97-AF65-F5344CB8AC3E}">
        <p14:creationId xmlns:p14="http://schemas.microsoft.com/office/powerpoint/2010/main" val="134240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757758"/>
          </a:xfrm>
        </p:spPr>
        <p:txBody>
          <a:bodyPr>
            <a:normAutofit fontScale="77500" lnSpcReduction="20000"/>
          </a:bodyPr>
          <a:lstStyle/>
          <a:p>
            <a:r>
              <a:rPr lang="ar-SA" b="1" dirty="0"/>
              <a:t>مياه المجاري </a:t>
            </a:r>
            <a:r>
              <a:rPr lang="ar-SA" b="1" dirty="0" smtClean="0"/>
              <a:t>حيث تحتوي على الميكروبات </a:t>
            </a:r>
            <a:r>
              <a:rPr lang="ar-SA" b="1" dirty="0"/>
              <a:t>الضارّة وبعض من </a:t>
            </a:r>
            <a:r>
              <a:rPr lang="ar-SA" b="1" dirty="0" smtClean="0"/>
              <a:t>أنواع البكتيريا </a:t>
            </a:r>
            <a:r>
              <a:rPr lang="ar-SA" b="1" dirty="0"/>
              <a:t>، تُعد من </a:t>
            </a:r>
            <a:r>
              <a:rPr lang="ar-SA" b="1" dirty="0" smtClean="0"/>
              <a:t>مصادر تلوّث </a:t>
            </a:r>
            <a:r>
              <a:rPr lang="ar-SA" b="1" dirty="0"/>
              <a:t>الماء ، وذلك بفعل انتقال هذه المياه المُلوّثة إلى البحيرات و الأنهار وبالتالي تلوّث الماء .</a:t>
            </a:r>
          </a:p>
          <a:p>
            <a:r>
              <a:rPr lang="ar-SA" b="1" dirty="0"/>
              <a:t>المُخلّفات الصناعيّة تعد من أهم ملوّثات الماء ، والتي تشمل بدورها المخلّفات الغذائيّة ، الألياف الصناعيّة والمخلّفات الكيميائية الناتجة من المصانع ، حيث تؤدي هذه المخلّفات لإصابة الماء بالتّلوّث بفعل كل من الدهون ، الدماء ، القلويّات ، الأصباغ ، الكيماويات ، النفط ، المركّبات التابعة للبترول ، إلى جانب الأملاح ذات الجانب السام مثل أملاح الزرنيخ ، الزئبق .</a:t>
            </a:r>
          </a:p>
          <a:p>
            <a:r>
              <a:rPr lang="ar-SA" b="1" dirty="0"/>
              <a:t>من أشد وأخطر أنواع ملوّثات الماء </a:t>
            </a:r>
            <a:r>
              <a:rPr lang="ar-SA" b="1" dirty="0" err="1"/>
              <a:t>وأخطرها</a:t>
            </a:r>
            <a:r>
              <a:rPr lang="ar-SA" b="1" dirty="0"/>
              <a:t> المواد المشعّة ، التي وعن طريق المحطّات الذريّة ، المفاعلات والتّجارب الذريّة تستطيع الوصول إلى الماء .</a:t>
            </a:r>
          </a:p>
          <a:p>
            <a:r>
              <a:rPr lang="ar-SA" b="1" dirty="0"/>
              <a:t>المخلّفات البشريّة والتي تصدر كما هو واضح من اسمها بفعل العامل البشري .</a:t>
            </a:r>
          </a:p>
          <a:p>
            <a:r>
              <a:rPr lang="ar-SA" b="1" dirty="0"/>
              <a:t>التلوّث الطبيعي وهو عبارة عن ذلك الانجراف الحاصل للموّاد المؤديّة للتلوّث و لبعض من الفضلات ، إلى المحيطات ومياه البحار .</a:t>
            </a:r>
          </a:p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D446-6FF1-46D5-BEE1-C4311E1E093C}" type="slidenum">
              <a:rPr lang="ar-SA" smtClean="0"/>
              <a:pPr/>
              <a:t>20</a:t>
            </a:fld>
            <a:endParaRPr lang="ar-SA" dirty="0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 bwMode="auto">
          <a:prstGeom prst="roundRect">
            <a:avLst>
              <a:gd name="adj" fmla="val 47042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مصادر تلوث الماء</a:t>
            </a:r>
            <a:endParaRPr lang="ar-SA" sz="3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dirty="0" smtClean="0"/>
              <a:t> </a:t>
            </a:r>
            <a:r>
              <a:rPr lang="ar-SA" dirty="0"/>
              <a:t>المخصّبات </a:t>
            </a:r>
            <a:r>
              <a:rPr lang="ar-SA" dirty="0" smtClean="0"/>
              <a:t>الزراعية من </a:t>
            </a:r>
            <a:r>
              <a:rPr lang="ar-SA" dirty="0"/>
              <a:t>المواد الملوّثة للماء والخطرة نظراً لقدرة وصولها إلى المياه الجوفيّة وبالتالي </a:t>
            </a:r>
            <a:r>
              <a:rPr lang="ar-SA" dirty="0" smtClean="0"/>
              <a:t>تلوّثها، </a:t>
            </a:r>
            <a:r>
              <a:rPr lang="ar-SA" dirty="0"/>
              <a:t>إلى جانب قدرة هذه المخصبات الزراعيّة على الانتقال عن طريق كل من الصرف والسيول إلى المُسطّحات المائيّة بكافّة صورها و المياه السطحيّة .</a:t>
            </a:r>
          </a:p>
          <a:p>
            <a:r>
              <a:rPr lang="ar-SA" dirty="0"/>
              <a:t>المبيدات أيضاً من مُسبّبات التلوّث ، حيث تنساب هذه المبيدات مع مياه الصرف إلى المصارف ، ممّا يؤدّي إلى جانب تلوّث المياه إلى قتل الكائنات البحريّة الكثيرة إضافةً إلى الأسماك</a:t>
            </a:r>
          </a:p>
          <a:p>
            <a:pPr marL="0" indent="0">
              <a:buNone/>
            </a:pPr>
            <a:endParaRPr lang="ar-SA" dirty="0"/>
          </a:p>
        </p:txBody>
      </p:sp>
      <p:sp>
        <p:nvSpPr>
          <p:cNvPr id="10" name="عنوان 5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oundRect">
            <a:avLst>
              <a:gd name="adj" fmla="val 47042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مصادر تلوث الماء</a:t>
            </a:r>
            <a:endParaRPr lang="ar-SA" sz="3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17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ar-SA" b="1" dirty="0" smtClean="0"/>
              <a:t>1-أقرأ النص قراءة ناقدة ولخصه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ar-SA" b="1" dirty="0" smtClean="0"/>
              <a:t>2-</a:t>
            </a:r>
            <a:r>
              <a:rPr lang="en-US" b="1" dirty="0" smtClean="0"/>
              <a:t> </a:t>
            </a:r>
            <a:r>
              <a:rPr lang="ar-SA" b="1" dirty="0" smtClean="0"/>
              <a:t>اكتب أكبر عدد من الأسئلة بمستويات متعددة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ar-SA" b="1" dirty="0" smtClean="0"/>
              <a:t>3-</a:t>
            </a:r>
            <a:r>
              <a:rPr lang="en-US" b="1" dirty="0" smtClean="0"/>
              <a:t> </a:t>
            </a:r>
            <a:r>
              <a:rPr lang="ar-SA" b="1" dirty="0" smtClean="0"/>
              <a:t>حدد النقاط التي تحتاج إلى توضيح من وجهة نظرك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ar-SA" b="1" dirty="0" smtClean="0"/>
              <a:t>4-</a:t>
            </a:r>
            <a:r>
              <a:rPr lang="en-US" b="1" dirty="0" smtClean="0"/>
              <a:t> </a:t>
            </a:r>
            <a:r>
              <a:rPr lang="ar-SA" b="1" dirty="0" smtClean="0"/>
              <a:t>توقع/تنبأ واكتب ما يتعلق بهذا الموضوع من معلومات أخرى مرتبطة </a:t>
            </a:r>
            <a:r>
              <a:rPr lang="ar-SA" b="1" dirty="0" err="1" smtClean="0"/>
              <a:t>به</a:t>
            </a:r>
            <a:r>
              <a:rPr lang="en-US" b="1" dirty="0" smtClean="0"/>
              <a:t>.</a:t>
            </a:r>
            <a:br>
              <a:rPr lang="en-US" b="1" dirty="0" smtClean="0"/>
            </a:b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D446-6FF1-46D5-BEE1-C4311E1E093C}" type="slidenum">
              <a:rPr lang="ar-SA" smtClean="0"/>
              <a:pPr/>
              <a:t>22</a:t>
            </a:fld>
            <a:endParaRPr lang="ar-SA" dirty="0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 bwMode="auto">
          <a:prstGeom prst="roundRect">
            <a:avLst>
              <a:gd name="adj" fmla="val 47042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مثال </a:t>
            </a:r>
            <a:r>
              <a:rPr lang="ar-SA" sz="3600" b="1" dirty="0" smtClean="0">
                <a:solidFill>
                  <a:schemeClr val="tx1"/>
                </a:solidFill>
              </a:rPr>
              <a:t>تطبيقي ل</a:t>
            </a:r>
            <a:r>
              <a:rPr lang="ar-SA" sz="3600" b="1" dirty="0" smtClean="0">
                <a:solidFill>
                  <a:schemeClr val="tx1"/>
                </a:solidFill>
              </a:rPr>
              <a:t>لتدريس </a:t>
            </a:r>
            <a:r>
              <a:rPr lang="ar-SA" sz="3600" b="1" dirty="0" smtClean="0">
                <a:solidFill>
                  <a:schemeClr val="tx1"/>
                </a:solidFill>
              </a:rPr>
              <a:t>التبادلي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جهود الخلفاء الراشدين في نشر الإسلام فتح قبرص</a:t>
            </a:r>
          </a:p>
          <a:p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النص :</a:t>
            </a:r>
          </a:p>
          <a:p>
            <a:pPr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فتح قبرص سنة 28هـ</a:t>
            </a:r>
          </a:p>
          <a:p>
            <a:pPr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استأذن والي بلاد الشام معاوية بن سفيان رضي</a:t>
            </a:r>
          </a:p>
          <a:p>
            <a:pPr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الله عنهما الخليفة عثمان بن عفان رضي الله عنه</a:t>
            </a:r>
          </a:p>
          <a:p>
            <a:pPr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في فتح جزيرة قبرص فأذن له فكون معاوية رضي</a:t>
            </a:r>
          </a:p>
          <a:p>
            <a:pPr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الله عنه أسطولا بحريا سار </a:t>
            </a:r>
            <a:r>
              <a:rPr lang="ar-SA" sz="2800" b="1" dirty="0" err="1" smtClean="0">
                <a:latin typeface="Arabic Typesetting" pitchFamily="66" charset="-78"/>
                <a:cs typeface="Arabic Typesetting" pitchFamily="66" charset="-78"/>
              </a:rPr>
              <a:t>به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نحو جزيرة قبرص</a:t>
            </a:r>
          </a:p>
          <a:p>
            <a:pPr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ولما </a:t>
            </a:r>
            <a:r>
              <a:rPr lang="ar-SA" sz="2800" b="1" dirty="0" err="1" smtClean="0">
                <a:latin typeface="Arabic Typesetting" pitchFamily="66" charset="-78"/>
                <a:cs typeface="Arabic Typesetting" pitchFamily="66" charset="-78"/>
              </a:rPr>
              <a:t>و</a:t>
            </a: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 صلها طلب أهلها الصلح فأعطاهم ما طلبوه</a:t>
            </a:r>
          </a:p>
          <a:p>
            <a:pPr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وبذلك ضم معاوية رضي الله عنه قبرص إلى</a:t>
            </a:r>
          </a:p>
          <a:p>
            <a:pPr>
              <a:buNone/>
            </a:pPr>
            <a:r>
              <a:rPr lang="ar-SA" sz="2800" b="1" dirty="0" smtClean="0">
                <a:latin typeface="Arabic Typesetting" pitchFamily="66" charset="-78"/>
                <a:cs typeface="Arabic Typesetting" pitchFamily="66" charset="-78"/>
              </a:rPr>
              <a:t>الدولة الإسلامية.</a:t>
            </a:r>
            <a:endParaRPr lang="ar-SA" sz="28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D446-6FF1-46D5-BEE1-C4311E1E093C}" type="slidenum">
              <a:rPr lang="ar-SA" smtClean="0"/>
              <a:pPr/>
              <a:t>23</a:t>
            </a:fld>
            <a:endParaRPr lang="ar-SA" dirty="0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 bwMode="auto">
          <a:prstGeom prst="roundRect">
            <a:avLst>
              <a:gd name="adj" fmla="val 47042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التدريس التبادلي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D446-6FF1-46D5-BEE1-C4311E1E093C}" type="slidenum">
              <a:rPr lang="ar-SA" smtClean="0"/>
              <a:pPr/>
              <a:t>24</a:t>
            </a:fld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707236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عنوان 5"/>
          <p:cNvSpPr>
            <a:spLocks noGrp="1"/>
          </p:cNvSpPr>
          <p:nvPr>
            <p:ph type="title"/>
          </p:nvPr>
        </p:nvSpPr>
        <p:spPr bwMode="auto">
          <a:prstGeom prst="roundRect">
            <a:avLst>
              <a:gd name="adj" fmla="val 47042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التدريس التبادلي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err="1" smtClean="0"/>
              <a:t>إقرأ</a:t>
            </a:r>
            <a:r>
              <a:rPr lang="ar-SA" dirty="0" smtClean="0"/>
              <a:t> النص قراءة تأملية ثم لخصه.</a:t>
            </a:r>
          </a:p>
          <a:p>
            <a:r>
              <a:rPr lang="ar-SA" dirty="0" smtClean="0"/>
              <a:t> اكتب أكبر عدد من الأسئلة بمستويات متعددة.</a:t>
            </a:r>
          </a:p>
          <a:p>
            <a:r>
              <a:rPr lang="ar-SA" dirty="0" smtClean="0"/>
              <a:t> حدد النقاط التي تحتاج إلى توضيح من وجهة نظرك.</a:t>
            </a:r>
          </a:p>
          <a:p>
            <a:r>
              <a:rPr lang="ar-SA" dirty="0" smtClean="0"/>
              <a:t> توقع/تنبأ واكتب ما يتعلق بهذا الموضوع من معلومات أخرى مرتبطة </a:t>
            </a:r>
            <a:r>
              <a:rPr lang="ar-SA" dirty="0" err="1" smtClean="0"/>
              <a:t>به</a:t>
            </a:r>
            <a:r>
              <a:rPr lang="ar-SA" dirty="0" smtClean="0"/>
              <a:t>.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D446-6FF1-46D5-BEE1-C4311E1E093C}" type="slidenum">
              <a:rPr lang="ar-SA" smtClean="0"/>
              <a:pPr/>
              <a:t>25</a:t>
            </a:fld>
            <a:endParaRPr lang="ar-SA" dirty="0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 bwMode="auto">
          <a:prstGeom prst="roundRect">
            <a:avLst>
              <a:gd name="adj" fmla="val 47042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التدريس التبادلي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ملخصنا هو :</a:t>
            </a:r>
          </a:p>
          <a:p>
            <a:pPr>
              <a:buNone/>
            </a:pPr>
            <a:r>
              <a:rPr lang="ar-SA" dirty="0" smtClean="0"/>
              <a:t>تمكن معاوية بن أبي سفيان رضي الله عنهما من فتح</a:t>
            </a:r>
          </a:p>
          <a:p>
            <a:pPr>
              <a:buNone/>
            </a:pPr>
            <a:r>
              <a:rPr lang="ar-SA" dirty="0" smtClean="0"/>
              <a:t>جزيرة قبرص صلحا وذلك في عهد عثمان بن عفان</a:t>
            </a:r>
          </a:p>
          <a:p>
            <a:pPr>
              <a:buNone/>
            </a:pPr>
            <a:r>
              <a:rPr lang="ar-SA" dirty="0" smtClean="0"/>
              <a:t>رضي الله عنه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D446-6FF1-46D5-BEE1-C4311E1E093C}" type="slidenum">
              <a:rPr lang="ar-SA" smtClean="0"/>
              <a:pPr/>
              <a:t>26</a:t>
            </a:fld>
            <a:endParaRPr lang="ar-SA" dirty="0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 bwMode="auto">
          <a:prstGeom prst="roundRect">
            <a:avLst>
              <a:gd name="adj" fmla="val 47042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التدريس التبادلي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ar-SA" dirty="0" smtClean="0"/>
              <a:t>نقاط المناقشة :</a:t>
            </a:r>
          </a:p>
          <a:p>
            <a:pPr>
              <a:buNone/>
            </a:pPr>
            <a:r>
              <a:rPr lang="ar-SA" dirty="0" smtClean="0"/>
              <a:t>�أسئلتنا هي :</a:t>
            </a:r>
          </a:p>
          <a:p>
            <a:pPr>
              <a:buNone/>
            </a:pPr>
            <a:r>
              <a:rPr lang="ar-SA" dirty="0" smtClean="0"/>
              <a:t>س 1: حدد زمن فتح جزيرة قبرص .</a:t>
            </a:r>
          </a:p>
          <a:p>
            <a:pPr>
              <a:buNone/>
            </a:pPr>
            <a:r>
              <a:rPr lang="ar-SA" dirty="0" smtClean="0"/>
              <a:t>س 2: عين موقع جزيرة قبرص من خلال الخارطة .</a:t>
            </a:r>
          </a:p>
          <a:p>
            <a:pPr>
              <a:buNone/>
            </a:pPr>
            <a:r>
              <a:rPr lang="ar-SA" dirty="0" smtClean="0"/>
              <a:t>س 3 : ما النتائج المترتبة على فتح جزيرة قبرص ؟</a:t>
            </a:r>
          </a:p>
          <a:p>
            <a:pPr>
              <a:buNone/>
            </a:pPr>
            <a:r>
              <a:rPr lang="ar-SA" dirty="0" smtClean="0"/>
              <a:t>س 4: ماذا يحدث لو لم تفتح جزيرة قبرص؟</a:t>
            </a:r>
          </a:p>
          <a:p>
            <a:pPr>
              <a:buNone/>
            </a:pPr>
            <a:r>
              <a:rPr lang="ar-SA" dirty="0" smtClean="0"/>
              <a:t>س 5: ابدي رأيك حول جهود الخلفاء الراشدين رضي</a:t>
            </a:r>
          </a:p>
          <a:p>
            <a:pPr>
              <a:buNone/>
            </a:pPr>
            <a:r>
              <a:rPr lang="ar-SA" dirty="0" smtClean="0"/>
              <a:t>الله عنهم في نشر الدين الإسلامي .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D446-6FF1-46D5-BEE1-C4311E1E093C}" type="slidenum">
              <a:rPr lang="ar-SA" smtClean="0"/>
              <a:pPr/>
              <a:t>27</a:t>
            </a:fld>
            <a:endParaRPr lang="ar-SA" dirty="0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 bwMode="auto">
          <a:prstGeom prst="roundRect">
            <a:avLst>
              <a:gd name="adj" fmla="val 47042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التدريس التبادلي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 smtClean="0"/>
              <a:t>نقاط المناقشة :</a:t>
            </a:r>
          </a:p>
          <a:p>
            <a:pPr>
              <a:buNone/>
            </a:pPr>
            <a:r>
              <a:rPr lang="ar-SA" dirty="0" smtClean="0"/>
              <a:t>توضيحاتنا هي :</a:t>
            </a:r>
          </a:p>
          <a:p>
            <a:pPr>
              <a:buNone/>
            </a:pPr>
            <a:r>
              <a:rPr lang="ar-SA" dirty="0" smtClean="0"/>
              <a:t>1 جزيرة: أرض تحيط </a:t>
            </a:r>
            <a:r>
              <a:rPr lang="ar-SA" dirty="0" err="1" smtClean="0"/>
              <a:t>بها</a:t>
            </a:r>
            <a:r>
              <a:rPr lang="ar-SA" dirty="0" smtClean="0"/>
              <a:t> المياه من جميع الجهات.</a:t>
            </a:r>
          </a:p>
          <a:p>
            <a:pPr>
              <a:buNone/>
            </a:pPr>
            <a:r>
              <a:rPr lang="ar-SA" dirty="0" smtClean="0"/>
              <a:t>2 قبرص : جزيرة تقع في البحر المتوسط.</a:t>
            </a:r>
          </a:p>
          <a:p>
            <a:pPr>
              <a:buNone/>
            </a:pPr>
            <a:r>
              <a:rPr lang="ar-SA" dirty="0" smtClean="0"/>
              <a:t>3 الأسطول : مجموعة من السفن التي تكون في تشكيل واحد للقيام بغرض حربي أو مدني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D446-6FF1-46D5-BEE1-C4311E1E093C}" type="slidenum">
              <a:rPr lang="ar-SA" smtClean="0"/>
              <a:pPr/>
              <a:t>28</a:t>
            </a:fld>
            <a:endParaRPr lang="ar-SA" dirty="0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 bwMode="auto">
          <a:prstGeom prst="roundRect">
            <a:avLst>
              <a:gd name="adj" fmla="val 47042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التدريس التبادلي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التنبؤ :</a:t>
            </a:r>
          </a:p>
          <a:p>
            <a:r>
              <a:rPr lang="ar-SA" dirty="0" smtClean="0"/>
              <a:t>لو لم يستأذن معاوية رضي الله عنه من الخليفة عثمان بن عفان رضي الله عنه لم يحصل النصر في هذه المدة القصيرة.</a:t>
            </a:r>
          </a:p>
          <a:p>
            <a:r>
              <a:rPr lang="ar-SA" dirty="0" err="1" smtClean="0"/>
              <a:t>ان</a:t>
            </a:r>
            <a:r>
              <a:rPr lang="ar-SA" dirty="0" smtClean="0"/>
              <a:t> فتح قبرص مفيداً للدولة الإسلامية تجارياً </a:t>
            </a:r>
            <a:r>
              <a:rPr lang="ar-SA" dirty="0" err="1" smtClean="0"/>
              <a:t>الى</a:t>
            </a:r>
            <a:r>
              <a:rPr lang="ar-SA" dirty="0" smtClean="0"/>
              <a:t> جنب انه سيؤدي زيادة أعداد المسلمين ,وتوسع رقعة الإسلام وزيادتها. </a:t>
            </a:r>
          </a:p>
          <a:p>
            <a:pPr>
              <a:buNone/>
            </a:pPr>
            <a:endParaRPr lang="ar-SA" dirty="0" smtClean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D446-6FF1-46D5-BEE1-C4311E1E093C}" type="slidenum">
              <a:rPr lang="ar-SA" smtClean="0"/>
              <a:pPr/>
              <a:t>29</a:t>
            </a:fld>
            <a:endParaRPr lang="ar-SA" dirty="0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 bwMode="auto">
          <a:prstGeom prst="roundRect">
            <a:avLst>
              <a:gd name="adj" fmla="val 47042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التدريس التبادلي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حقيبة المدرب المركزي                                                       المستوى الثالث 1434هـ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07CA-B4FD-46E2-BBB9-0C25561D12CF}" type="slidenum">
              <a:rPr lang="ar-SA" smtClean="0"/>
              <a:pPr/>
              <a:t>3</a:t>
            </a:fld>
            <a:endParaRPr lang="ar-SA" dirty="0"/>
          </a:p>
        </p:txBody>
      </p:sp>
      <p:pic>
        <p:nvPicPr>
          <p:cNvPr id="6" name="Picture 2" descr="D:\صور جديد\NVS4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90414-3C21-4147-A4DF-A7028C6F5729}" type="slidenum">
              <a:rPr lang="ar-SA"/>
              <a:pPr>
                <a:defRPr/>
              </a:pPr>
              <a:t>30</a:t>
            </a:fld>
            <a:endParaRPr 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7500958" cy="5962650"/>
          </a:xfrm>
        </p:spPr>
        <p:txBody>
          <a:bodyPr>
            <a:normAutofit/>
          </a:bodyPr>
          <a:lstStyle/>
          <a:p>
            <a:pPr eaLnBrk="1" hangingPunct="1"/>
            <a:r>
              <a:rPr lang="ar-SA" sz="3500" b="1" dirty="0" smtClean="0">
                <a:solidFill>
                  <a:schemeClr val="bg2">
                    <a:lumMod val="25000"/>
                  </a:schemeClr>
                </a:solidFill>
                <a:cs typeface="PT Bold Heading" pitchFamily="2" charset="-78"/>
              </a:rPr>
              <a:t>وختاماً </a:t>
            </a:r>
            <a:r>
              <a:rPr lang="ar-SA" sz="3500" b="1" dirty="0">
                <a:solidFill>
                  <a:schemeClr val="bg2">
                    <a:lumMod val="25000"/>
                  </a:schemeClr>
                </a:solidFill>
                <a:cs typeface="PT Bold Heading" pitchFamily="2" charset="-78"/>
              </a:rPr>
              <a:t> أ</a:t>
            </a:r>
            <a:r>
              <a:rPr lang="ar-SA" sz="3500" b="1" dirty="0" smtClean="0">
                <a:solidFill>
                  <a:schemeClr val="bg2">
                    <a:lumMod val="25000"/>
                  </a:schemeClr>
                </a:solidFill>
                <a:cs typeface="PT Bold Heading" pitchFamily="2" charset="-78"/>
              </a:rPr>
              <a:t>قدم شكري لكم </a:t>
            </a:r>
            <a:br>
              <a:rPr lang="ar-SA" sz="3500" b="1" dirty="0" smtClean="0">
                <a:solidFill>
                  <a:schemeClr val="bg2">
                    <a:lumMod val="25000"/>
                  </a:schemeClr>
                </a:solidFill>
                <a:cs typeface="PT Bold Heading" pitchFamily="2" charset="-78"/>
              </a:rPr>
            </a:br>
            <a:r>
              <a:rPr lang="ar-SA" sz="3500" b="1" dirty="0" smtClean="0">
                <a:solidFill>
                  <a:schemeClr val="bg2">
                    <a:lumMod val="25000"/>
                  </a:schemeClr>
                </a:solidFill>
                <a:cs typeface="PT Bold Heading" pitchFamily="2" charset="-78"/>
              </a:rPr>
              <a:t>واسأل الله أن يعلمنا ما ينفعنا وينفعنا بما علمنا </a:t>
            </a:r>
            <a:br>
              <a:rPr lang="ar-SA" sz="3500" b="1" dirty="0" smtClean="0">
                <a:solidFill>
                  <a:schemeClr val="bg2">
                    <a:lumMod val="25000"/>
                  </a:schemeClr>
                </a:solidFill>
                <a:cs typeface="PT Bold Heading" pitchFamily="2" charset="-78"/>
              </a:rPr>
            </a:br>
            <a:r>
              <a:rPr lang="ar-SA" sz="3500" b="1" dirty="0" smtClean="0">
                <a:solidFill>
                  <a:schemeClr val="bg2">
                    <a:lumMod val="25000"/>
                  </a:schemeClr>
                </a:solidFill>
                <a:cs typeface="PT Bold Heading" pitchFamily="2" charset="-78"/>
              </a:rPr>
              <a:t>والحمد لله رب العالمين </a:t>
            </a:r>
            <a:br>
              <a:rPr lang="ar-SA" sz="3500" b="1" dirty="0" smtClean="0">
                <a:solidFill>
                  <a:schemeClr val="bg2">
                    <a:lumMod val="25000"/>
                  </a:schemeClr>
                </a:solidFill>
                <a:cs typeface="PT Bold Heading" pitchFamily="2" charset="-78"/>
              </a:rPr>
            </a:br>
            <a:r>
              <a:rPr lang="ar-SA" sz="3500" b="1" dirty="0" smtClean="0">
                <a:solidFill>
                  <a:schemeClr val="bg2">
                    <a:lumMod val="25000"/>
                  </a:schemeClr>
                </a:solidFill>
                <a:cs typeface="PT Bold Heading" pitchFamily="2" charset="-78"/>
              </a:rPr>
              <a:t>وصلى الله وسلم على سيدنا محمد وعلى آله وصحبه أجمعين </a:t>
            </a:r>
            <a:endParaRPr lang="en-US" sz="3500" b="1" dirty="0" smtClean="0">
              <a:solidFill>
                <a:schemeClr val="bg2">
                  <a:lumMod val="25000"/>
                </a:schemeClr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صورة 3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71462"/>
            <a:ext cx="9137668" cy="6858000"/>
          </a:xfrm>
          <a:prstGeom prst="rect">
            <a:avLst/>
          </a:prstGeom>
        </p:spPr>
      </p:pic>
      <p:sp>
        <p:nvSpPr>
          <p:cNvPr id="12" name="مستطيل مستدير الزوايا 11"/>
          <p:cNvSpPr/>
          <p:nvPr/>
        </p:nvSpPr>
        <p:spPr bwMode="auto">
          <a:xfrm>
            <a:off x="1187624" y="1772816"/>
            <a:ext cx="6984776" cy="3600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ar-SA" sz="3600" dirty="0" smtClean="0"/>
              <a:t>         </a:t>
            </a:r>
          </a:p>
          <a:p>
            <a:pPr algn="ctr"/>
            <a:endParaRPr lang="ar-SA" sz="3600" dirty="0" smtClean="0"/>
          </a:p>
          <a:p>
            <a:pPr algn="ctr"/>
            <a:r>
              <a:rPr lang="ar-SA" sz="3600" dirty="0" smtClean="0"/>
              <a:t>.</a:t>
            </a:r>
            <a:endParaRPr lang="ar-SA" sz="3600" dirty="0"/>
          </a:p>
        </p:txBody>
      </p:sp>
      <p:pic>
        <p:nvPicPr>
          <p:cNvPr id="13" name="Picture 2" descr="D:\صور جديد\www-St-Takla-org--Book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636912"/>
            <a:ext cx="5112568" cy="2417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مستطيل 13"/>
          <p:cNvSpPr/>
          <p:nvPr/>
        </p:nvSpPr>
        <p:spPr>
          <a:xfrm>
            <a:off x="2555776" y="2852936"/>
            <a:ext cx="3975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التدريس التبادلي</a:t>
            </a:r>
            <a:endParaRPr lang="ar-SA" sz="54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75"/>
                            </p:stCondLst>
                            <p:childTnLst>
                              <p:par>
                                <p:cTn id="2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75"/>
                            </p:stCondLst>
                            <p:childTnLst>
                              <p:par>
                                <p:cTn id="3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صورة 3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5889613" y="554175"/>
            <a:ext cx="269336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ar-SA" sz="3600" b="1" dirty="0" smtClean="0"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محتويات الورقة 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1913338" y="1497702"/>
            <a:ext cx="619268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sz="3500" b="1" dirty="0" smtClean="0"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1ـ  مفهوم التدريس التبادلي .</a:t>
            </a:r>
          </a:p>
          <a:p>
            <a:pPr lvl="0"/>
            <a:r>
              <a:rPr lang="ar-SA" sz="3500" b="1" dirty="0" smtClean="0"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أهمية التدريس التبادلي .</a:t>
            </a:r>
          </a:p>
          <a:p>
            <a:pPr lvl="0"/>
            <a:r>
              <a:rPr lang="ar-SA" sz="3500" b="1" dirty="0" smtClean="0"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3ـ  خطوات التدريس التبادلي .</a:t>
            </a:r>
          </a:p>
          <a:p>
            <a:pPr lvl="0"/>
            <a:r>
              <a:rPr lang="ar-SA" sz="3500" b="1" dirty="0" smtClean="0"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مزايا التدريس التبادلي .</a:t>
            </a:r>
          </a:p>
          <a:p>
            <a:pPr lvl="0"/>
            <a:r>
              <a:rPr lang="ar-SA" sz="3500" b="1" dirty="0" smtClean="0"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كيفية تنفيذ درس تبادلي.</a:t>
            </a:r>
          </a:p>
          <a:p>
            <a:pPr lvl="0"/>
            <a:r>
              <a:rPr lang="ar-SA" sz="3500" b="1" dirty="0" smtClean="0"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 نموذج عمل لدرس تبادلي .</a:t>
            </a:r>
          </a:p>
          <a:p>
            <a:pPr lvl="0"/>
            <a:r>
              <a:rPr lang="ar-SA" sz="3500" b="1" dirty="0" smtClean="0"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7ـ مثال لتطبيق التدريس التبادلي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 err="1" smtClean="0"/>
              <a:t>ﻴﻘﻭﻡ</a:t>
            </a:r>
            <a:r>
              <a:rPr lang="ar-SA" dirty="0" smtClean="0"/>
              <a:t> ﻋﻠﻰ ﺍلتعاون ﻭﺍلمشاركة ﺍلفاعلة ﺒﻴﻥ ﺍلطلاب ﺃﺜﻨـﺎﺀ الدرﺱ </a:t>
            </a:r>
            <a:r>
              <a:rPr lang="ar-SA" dirty="0" err="1" smtClean="0"/>
              <a:t>ﻭﺍﻹﺩﺍﺭﺓ</a:t>
            </a:r>
            <a:r>
              <a:rPr lang="ar-SA" dirty="0" smtClean="0"/>
              <a:t> الجيدة للمناقشات الصفية ﻤﻌﺘﻤﺩﺍ في ذلك ﻋﻠﻰ ﺃﺭﺒﻊ ﻤﺭﺍﺤل ، ﻫـﻲ : ﺍلتلخيص و التساؤل و التوضيح و التوقع .</a:t>
            </a:r>
            <a:endParaRPr lang="en-US" dirty="0" smtClean="0"/>
          </a:p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07CA-B4FD-46E2-BBB9-0C25561D12CF}" type="slidenum">
              <a:rPr lang="ar-SA" smtClean="0"/>
              <a:pPr/>
              <a:t>6</a:t>
            </a:fld>
            <a:endParaRPr lang="ar-SA" dirty="0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 bwMode="auto">
          <a:prstGeom prst="roundRect">
            <a:avLst>
              <a:gd name="adj" fmla="val 47042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التدريس التبادلي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ﻭﻴﺘﻁﻠﺏ ﺍلتدريس ﺍلتبادلي ﻤﻥ ﺍلمعلمين ﺃﻥ ﻴﺼﺒﺤﻭﺍ نماذج </a:t>
            </a:r>
            <a:r>
              <a:rPr lang="ar-SA" dirty="0" err="1" smtClean="0"/>
              <a:t>ﻭﻗـﺩﻭات</a:t>
            </a:r>
            <a:r>
              <a:rPr lang="ar-SA" dirty="0" smtClean="0"/>
              <a:t>؛ ﺤﻴـﺙ ﻴﻘـﻭﻡ ﺍلمعلم ﺒﺘﻭﻀﻴﺢ ﻜﻴﻔﻴﺔ ﻭﺴﺒﺏ ﻭﻭﻗﺕ ﺘﻁﺒﻴﻕ </a:t>
            </a:r>
            <a:r>
              <a:rPr lang="ar-SA" dirty="0" err="1" smtClean="0"/>
              <a:t>ﻜل</a:t>
            </a:r>
            <a:r>
              <a:rPr lang="ar-SA" dirty="0" smtClean="0"/>
              <a:t> خطوة ﺃﺜﻨﺎﺀ ﻗﺭﺍﺀﺓ ﺍلنص.ﺜﻡ ﺒﻌﺩ ذلك </a:t>
            </a:r>
            <a:r>
              <a:rPr lang="ar-SA" dirty="0" err="1" smtClean="0"/>
              <a:t>ﻴﻘل</a:t>
            </a:r>
            <a:r>
              <a:rPr lang="ar-SA" dirty="0" smtClean="0"/>
              <a:t> </a:t>
            </a:r>
            <a:r>
              <a:rPr lang="ar-SA" dirty="0" err="1" smtClean="0"/>
              <a:t>ﺘﺩﺭﻴﺠﻴﺎً</a:t>
            </a:r>
            <a:r>
              <a:rPr lang="ar-SA" dirty="0" smtClean="0"/>
              <a:t> ﺩﻭﺭ المعلم ﺤﺘﻰ ﻴﺼﺒﺢ ﺍلطلاب ﺃﻨﻔﺴﻬﻡ ﻗﺎﺩﺓ، ﻭﻴﻘﻭﻤﻭﺍ ﺒﺼﻴﺎﻏﺔ </a:t>
            </a:r>
            <a:r>
              <a:rPr lang="ar-SA" dirty="0" err="1" smtClean="0"/>
              <a:t>ﻭﺘﺨﻁﻴﻁ</a:t>
            </a:r>
            <a:r>
              <a:rPr lang="ar-SA" dirty="0" smtClean="0"/>
              <a:t> خطوات </a:t>
            </a:r>
            <a:r>
              <a:rPr lang="ar-SA" dirty="0" err="1" smtClean="0"/>
              <a:t>الدرسﻭﺘﻘـﺩﻴﻡ</a:t>
            </a:r>
            <a:r>
              <a:rPr lang="ar-SA" dirty="0" smtClean="0"/>
              <a:t> ﺍلتغذية الراجعة لأقرانهم </a:t>
            </a:r>
          </a:p>
          <a:p>
            <a:pPr>
              <a:buNone/>
            </a:pP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07CA-B4FD-46E2-BBB9-0C25561D12CF}" type="slidenum">
              <a:rPr lang="ar-SA" smtClean="0"/>
              <a:pPr/>
              <a:t>7</a:t>
            </a:fld>
            <a:endParaRPr lang="ar-SA" dirty="0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 bwMode="auto">
          <a:prstGeom prst="roundRect">
            <a:avLst>
              <a:gd name="adj" fmla="val 47042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التدريس التبادلي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ﻭﻴﻬﺩﻑ التدريس التبادلي إلى  ﺘﻘﻠﻴل ﺍلجهد ﺍلذي يبذله  ﺍلمعلم و طلابه ﻤﻥ ﻨﺎﺤﻴﺔ، ﻭﺍلجهد ﺍلذي ﻴﺒﺫل ﺒﻴﻥ الطلاب ﻭﺒﻌﻀﻬﻡ ﺍلبعض ﻤﻥ ﻨﺎﺤﻴﺔ ﺃﺨﺭﻯ ، ﻤﻥ ﺃﺠل التوصل ﺇلي ﻓﻬﻡ النص المقروء</a:t>
            </a:r>
          </a:p>
          <a:p>
            <a:endParaRPr lang="ar-SA" dirty="0" smtClean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07CA-B4FD-46E2-BBB9-0C25561D12CF}" type="slidenum">
              <a:rPr lang="ar-SA" smtClean="0"/>
              <a:pPr/>
              <a:t>8</a:t>
            </a:fld>
            <a:endParaRPr lang="ar-SA" dirty="0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 bwMode="auto">
          <a:prstGeom prst="roundRect">
            <a:avLst>
              <a:gd name="adj" fmla="val 47042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التدريس التبادلي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SA" dirty="0" smtClean="0"/>
              <a:t>ﻴﺴﺎﻋﺩ ﻋﻠﻰ ﺘﻨﻤﻴﻪ المهارات الذاتية للطلاب . </a:t>
            </a:r>
          </a:p>
          <a:p>
            <a:r>
              <a:rPr lang="ar-SA" dirty="0" smtClean="0"/>
              <a:t>يزيد دافعية الطلاب ﻨﺤﻭ التعلم، </a:t>
            </a:r>
            <a:r>
              <a:rPr lang="ar-SA" dirty="0" err="1" smtClean="0"/>
              <a:t>ﻭﺇﻀﺎﻓﺔ</a:t>
            </a:r>
            <a:r>
              <a:rPr lang="ar-SA" dirty="0" smtClean="0"/>
              <a:t> </a:t>
            </a:r>
            <a:r>
              <a:rPr lang="ar-SA" dirty="0" err="1" smtClean="0"/>
              <a:t>ﺸيء</a:t>
            </a:r>
            <a:r>
              <a:rPr lang="ar-SA" dirty="0" smtClean="0"/>
              <a:t> </a:t>
            </a:r>
            <a:r>
              <a:rPr lang="ar-SA" dirty="0" err="1" smtClean="0"/>
              <a:t>ﻤﻥ</a:t>
            </a:r>
            <a:r>
              <a:rPr lang="ar-SA" dirty="0" smtClean="0"/>
              <a:t> </a:t>
            </a:r>
            <a:r>
              <a:rPr lang="ar-SA" dirty="0" err="1" smtClean="0"/>
              <a:t>ﺍلمرح</a:t>
            </a:r>
            <a:r>
              <a:rPr lang="ar-SA" dirty="0" smtClean="0"/>
              <a:t>، ﻭﺯﻴﺎﺩﺓ التحصيل الدراسي .</a:t>
            </a:r>
          </a:p>
          <a:p>
            <a:r>
              <a:rPr lang="ar-SA" dirty="0" smtClean="0"/>
              <a:t>ﺯﻴﺎﺩﺓ ﻗـﺩﺭة الطلاب ﻋﻠﻰ ﺍﺴﺘﻨﺒﺎﻁ ﺍلمعلومات المهمة من النص ﻭﻴﻨﻤﻰ ﻗﺩﺭﺍﺘﻬﻡ ﻋﻠﻰ الحوار و المناقشة ﻭﺇﺒـﺩﺍﺀ الرأي . </a:t>
            </a:r>
          </a:p>
          <a:p>
            <a:r>
              <a:rPr lang="ar-SA" dirty="0" smtClean="0"/>
              <a:t>ﻭﺘﻨﻤﻴﺔ ﻗﺩﺭﺘﻬﻡ ﻋﻠﻰ ﺍلتلخيص ﻭأﺴﺘﺨﻼﺹ المفاهيم من النص المراد </a:t>
            </a:r>
            <a:r>
              <a:rPr lang="ar-SA" dirty="0" err="1" smtClean="0"/>
              <a:t>ﺩﺭﺍﺴﺘﻪ</a:t>
            </a:r>
            <a:r>
              <a:rPr lang="ar-SA" dirty="0" smtClean="0"/>
              <a:t>.</a:t>
            </a:r>
          </a:p>
          <a:p>
            <a:r>
              <a:rPr lang="ar-SA" dirty="0" smtClean="0"/>
              <a:t>ﺘﻨﻤﻴﺔ القدرة ﻋﻠﻰ التنبؤ ﺒﺎلأﺤﺩﺍﺙ، ﻭﺯﻴﺎﺩﺓ القدرﺓ ﻋﻠﻰ ﺼﻴﺎﻏﺔ ﺍﻷﺴﺌﻠﺔ، ﻭﺘﻨﻤﻴﺔ ﺭﻭﺡ العمل الجماعي.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507CA-B4FD-46E2-BBB9-0C25561D12CF}" type="slidenum">
              <a:rPr lang="ar-SA" smtClean="0"/>
              <a:pPr/>
              <a:t>9</a:t>
            </a:fld>
            <a:endParaRPr lang="ar-SA" dirty="0"/>
          </a:p>
        </p:txBody>
      </p:sp>
      <p:sp>
        <p:nvSpPr>
          <p:cNvPr id="8" name="عنوان 5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oundRect">
            <a:avLst>
              <a:gd name="adj" fmla="val 47042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أهمية التدريس التبادلي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5372</TotalTime>
  <Words>1146</Words>
  <Application>Microsoft Office PowerPoint</Application>
  <PresentationFormat>عرض على الشاشة (3:4)‏</PresentationFormat>
  <Paragraphs>163</Paragraphs>
  <Slides>30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30</vt:i4>
      </vt:variant>
    </vt:vector>
  </HeadingPairs>
  <TitlesOfParts>
    <vt:vector size="32" baseType="lpstr">
      <vt:lpstr>سمة Office</vt:lpstr>
      <vt:lpstr>1_سمة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التدريس التبادلي </vt:lpstr>
      <vt:lpstr>التدريس التبادلي </vt:lpstr>
      <vt:lpstr>التدريس التبادلي </vt:lpstr>
      <vt:lpstr>أهمية التدريس التبادلي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التدريس التبادلي </vt:lpstr>
      <vt:lpstr>عرض تقديمي في PowerPoint</vt:lpstr>
      <vt:lpstr>عرض تقديمي في PowerPoint</vt:lpstr>
      <vt:lpstr>تلوث الماء</vt:lpstr>
      <vt:lpstr>مصادر تلوث الماء</vt:lpstr>
      <vt:lpstr>مصادر تلوث الماء</vt:lpstr>
      <vt:lpstr>مثال تطبيقي للتدريس التبادلي </vt:lpstr>
      <vt:lpstr>التدريس التبادلي </vt:lpstr>
      <vt:lpstr>التدريس التبادلي </vt:lpstr>
      <vt:lpstr>التدريس التبادلي </vt:lpstr>
      <vt:lpstr>التدريس التبادلي </vt:lpstr>
      <vt:lpstr>التدريس التبادلي </vt:lpstr>
      <vt:lpstr>التدريس التبادلي </vt:lpstr>
      <vt:lpstr>التدريس التبادلي </vt:lpstr>
      <vt:lpstr>وختاماً  أقدم شكري لكم  واسأل الله أن يعلمنا ما ينفعنا وينفعنا بما علمنا  والحمد لله رب العالمين  وصلى الله وسلم على سيدنا محمد وعلى آله وصحبه أجمعين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ajc</dc:creator>
  <cp:lastModifiedBy>ASUS</cp:lastModifiedBy>
  <cp:revision>417</cp:revision>
  <dcterms:created xsi:type="dcterms:W3CDTF">2011-04-15T10:53:14Z</dcterms:created>
  <dcterms:modified xsi:type="dcterms:W3CDTF">2017-01-15T12:50:42Z</dcterms:modified>
</cp:coreProperties>
</file>