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74" r:id="rId5"/>
    <p:sldId id="275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2" r:id="rId19"/>
    <p:sldId id="292" r:id="rId20"/>
    <p:sldId id="300" r:id="rId21"/>
    <p:sldId id="301" r:id="rId22"/>
    <p:sldId id="263" r:id="rId23"/>
    <p:sldId id="264" r:id="rId24"/>
    <p:sldId id="306" r:id="rId25"/>
    <p:sldId id="307" r:id="rId26"/>
    <p:sldId id="310" r:id="rId27"/>
    <p:sldId id="311" r:id="rId28"/>
    <p:sldId id="308" r:id="rId29"/>
    <p:sldId id="309" r:id="rId30"/>
    <p:sldId id="265" r:id="rId31"/>
    <p:sldId id="302" r:id="rId32"/>
    <p:sldId id="303" r:id="rId33"/>
    <p:sldId id="304" r:id="rId34"/>
    <p:sldId id="305" r:id="rId35"/>
    <p:sldId id="312" r:id="rId36"/>
    <p:sldId id="313" r:id="rId37"/>
    <p:sldId id="315" r:id="rId38"/>
    <p:sldId id="266" r:id="rId39"/>
    <p:sldId id="316" r:id="rId40"/>
    <p:sldId id="317" r:id="rId41"/>
    <p:sldId id="318" r:id="rId42"/>
    <p:sldId id="319" r:id="rId43"/>
    <p:sldId id="2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F50C8-0712-4586-BC27-19BE0C1EDF57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6BBA-E749-431D-AEE1-A34BE605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16BBA-E749-431D-AEE1-A34BE6054A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3214-DCE8-4303-B7FA-3FBA5A6D3BE2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E130-9BEA-4437-B2CB-BB5ACF26C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  <a:solidFill>
            <a:schemeClr val="accent6">
              <a:lumMod val="40000"/>
              <a:lumOff val="60000"/>
            </a:schemeClr>
          </a:solidFill>
          <a:ln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rtl="1">
              <a:spcBef>
                <a:spcPct val="20000"/>
              </a:spcBef>
            </a:pPr>
            <a:r>
              <a:rPr lang="ar-SA" sz="3200" b="1" dirty="0" smtClean="0">
                <a:latin typeface="+mn-lt"/>
                <a:ea typeface="+mn-ea"/>
                <a:cs typeface="Al-Mothnna" pitchFamily="2" charset="-78"/>
              </a:rPr>
              <a:t>جامعة نجران ـ كلية العلوم </a:t>
            </a:r>
            <a:r>
              <a:rPr lang="ar-SA" sz="3200" b="1" dirty="0" err="1" smtClean="0">
                <a:latin typeface="+mn-lt"/>
                <a:ea typeface="+mn-ea"/>
                <a:cs typeface="Al-Mothnna" pitchFamily="2" charset="-78"/>
              </a:rPr>
              <a:t>والاداب</a:t>
            </a:r>
            <a:r>
              <a:rPr lang="ar-SA" sz="3200" b="1" dirty="0" smtClean="0">
                <a:latin typeface="+mn-lt"/>
                <a:ea typeface="+mn-ea"/>
                <a:cs typeface="Al-Mothnna" pitchFamily="2" charset="-78"/>
              </a:rPr>
              <a:t> </a:t>
            </a:r>
            <a:r>
              <a:rPr lang="ar-SA" sz="3200" b="1" dirty="0" err="1" smtClean="0">
                <a:latin typeface="+mn-lt"/>
                <a:ea typeface="+mn-ea"/>
                <a:cs typeface="Al-Mothnna" pitchFamily="2" charset="-78"/>
              </a:rPr>
              <a:t>بشرورة</a:t>
            </a:r>
            <a:endParaRPr lang="en-US" sz="3200" b="1" dirty="0"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8458200" cy="44958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rtl="1"/>
            <a:endParaRPr lang="ar-SA" sz="2000" dirty="0" smtClean="0"/>
          </a:p>
          <a:p>
            <a:endParaRPr lang="ar-SA" dirty="0" smtClean="0">
              <a:solidFill>
                <a:schemeClr val="tx1"/>
              </a:solidFill>
            </a:endParaRPr>
          </a:p>
          <a:p>
            <a:endParaRPr lang="ar-SA" dirty="0" smtClean="0">
              <a:solidFill>
                <a:schemeClr val="tx1"/>
              </a:solidFill>
            </a:endParaRPr>
          </a:p>
          <a:p>
            <a:pPr rtl="1"/>
            <a:r>
              <a:rPr lang="ar-SA" sz="2400" dirty="0" smtClean="0">
                <a:solidFill>
                  <a:schemeClr val="tx1"/>
                </a:solidFill>
              </a:rPr>
              <a:t>                 </a:t>
            </a:r>
          </a:p>
          <a:p>
            <a:pPr rtl="1"/>
            <a:r>
              <a:rPr lang="ar-SA" sz="2400" dirty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                            </a:t>
            </a:r>
          </a:p>
          <a:p>
            <a:pPr rtl="1"/>
            <a:r>
              <a:rPr lang="ar-SA" sz="2400" dirty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                                    </a:t>
            </a:r>
          </a:p>
          <a:p>
            <a:pPr rtl="1"/>
            <a:r>
              <a:rPr lang="ar-SA" sz="2400" dirty="0" smtClean="0">
                <a:solidFill>
                  <a:schemeClr val="tx1"/>
                </a:solidFill>
              </a:rPr>
              <a:t>  إعداد: دكتورة تهــاني وداعة عثمان</a:t>
            </a:r>
          </a:p>
          <a:p>
            <a:pPr rtl="1"/>
            <a:r>
              <a:rPr lang="ar-SA" sz="1800" dirty="0" err="1" smtClean="0">
                <a:solidFill>
                  <a:schemeClr val="tx1"/>
                </a:solidFill>
              </a:rPr>
              <a:t>1438ه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700000">
            <a:off x="214639" y="3297639"/>
            <a:ext cx="8534136" cy="861774"/>
          </a:xfrm>
          <a:prstGeom prst="rect">
            <a:avLst/>
          </a:prstGeom>
          <a:noFill/>
          <a:ln cmpd="sng">
            <a:noFill/>
          </a:ln>
          <a:effectLst>
            <a:innerShdw blurRad="63500" dist="50800">
              <a:srgbClr val="FF0000">
                <a:alpha val="50000"/>
              </a:srgb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GA Dimnah Regular" pitchFamily="2" charset="-78"/>
              </a:rPr>
              <a:t>اخلاقيات مهنة </a:t>
            </a:r>
            <a:r>
              <a:rPr lang="ar-SA" sz="5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GA Dimnah Regular" pitchFamily="2" charset="-78"/>
              </a:rPr>
              <a:t>التعليم  </a:t>
            </a:r>
            <a:r>
              <a:rPr lang="ar-S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GA Dimnah Regular" pitchFamily="2" charset="-78"/>
              </a:rPr>
              <a:t>: رؤية اسلامية</a:t>
            </a:r>
            <a:endParaRPr lang="en-US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GA Dimnah Regular" pitchFamily="2" charset="-78"/>
            </a:endParaRPr>
          </a:p>
        </p:txBody>
      </p:sp>
      <p:pic>
        <p:nvPicPr>
          <p:cNvPr id="1026" name="Picture 2" descr="E:\مركز يقين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1524000" cy="1314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/>
          <a:lstStyle/>
          <a:p>
            <a:pPr lvl="0" algn="r" rtl="1">
              <a:buNone/>
            </a:pPr>
            <a:r>
              <a:rPr lang="ar-SA" b="1" dirty="0" smtClean="0"/>
              <a:t>6. أن يكون له علم بثقافة المجتمع </a:t>
            </a:r>
            <a:r>
              <a:rPr lang="ar-SA" b="1" dirty="0" err="1" smtClean="0"/>
              <a:t>الذى</a:t>
            </a:r>
            <a:r>
              <a:rPr lang="ar-SA" b="1" dirty="0" smtClean="0"/>
              <a:t> ينتمون اليه ومقوماتها وخصائصها مقارنة بالثقافات الآخرى.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381000"/>
            <a:ext cx="4953000" cy="3810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الخصائص الشخصية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الاتزان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الحماس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الانسانية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90800"/>
            <a:ext cx="8229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200" b="1" dirty="0" smtClean="0">
                <a:solidFill>
                  <a:srgbClr val="006600"/>
                </a:solidFill>
              </a:rPr>
              <a:t>وظائف المعلم المسلم</a:t>
            </a:r>
            <a:endParaRPr lang="en-US" sz="3200" b="1" dirty="0" smtClean="0">
              <a:solidFill>
                <a:srgbClr val="0066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8140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المحافظة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على حسن خلق الانسان وكماله وجماله الذي خلق به.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:\مركز يقين\12.jpg"/>
          <p:cNvPicPr/>
          <p:nvPr/>
        </p:nvPicPr>
        <p:blipFill>
          <a:blip r:embed="rId2" cstate="print"/>
          <a:srcRect b="8800"/>
          <a:stretch>
            <a:fillRect/>
          </a:stretch>
        </p:blipFill>
        <p:spPr bwMode="auto">
          <a:xfrm rot="769579">
            <a:off x="2340473" y="4570472"/>
            <a:ext cx="2901204" cy="15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524000"/>
          </a:xfrm>
        </p:spPr>
        <p:txBody>
          <a:bodyPr/>
          <a:lstStyle/>
          <a:p>
            <a:pPr lvl="0" algn="r" rtl="1">
              <a:buNone/>
            </a:pPr>
            <a:r>
              <a:rPr lang="ar-SA" b="1" dirty="0" smtClean="0"/>
              <a:t>2. العمل على تكريم الانسان وتحقيق افضليته بين الخلق (هدف انساني).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pPr lvl="0" algn="r" rtl="1">
              <a:buNone/>
            </a:pPr>
            <a:r>
              <a:rPr lang="ar-SA" b="1" dirty="0" smtClean="0"/>
              <a:t>3. تأهيل الانسان لتحقيق الخلافة وكمال العبوديه لله توحيداً وتقرباً.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52400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dirty="0" smtClean="0"/>
              <a:t>4.المساهمة </a:t>
            </a:r>
            <a:r>
              <a:rPr lang="ar-SA" b="1" dirty="0" err="1" smtClean="0"/>
              <a:t>فى</a:t>
            </a:r>
            <a:r>
              <a:rPr lang="ar-SA" b="1" dirty="0" smtClean="0"/>
              <a:t> تحقيق الهدف من  تأهيل الانسان بالمعرفة التي تؤهله لمهمة الاصلاح والاعمار وتسخير الكون بما ينفع الناس.</a:t>
            </a:r>
            <a:endParaRPr lang="en-US" dirty="0"/>
          </a:p>
        </p:txBody>
      </p:sp>
      <p:pic>
        <p:nvPicPr>
          <p:cNvPr id="5" name="Picture 4" descr="E:\مركز يقين\36.jpg"/>
          <p:cNvPicPr/>
          <p:nvPr/>
        </p:nvPicPr>
        <p:blipFill>
          <a:blip r:embed="rId2" cstate="print"/>
          <a:srcRect r="26147"/>
          <a:stretch>
            <a:fillRect/>
          </a:stretch>
        </p:blipFill>
        <p:spPr bwMode="auto">
          <a:xfrm>
            <a:off x="2743200" y="2590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pPr lvl="0" algn="r" rtl="1">
              <a:buNone/>
            </a:pPr>
            <a:r>
              <a:rPr lang="ar-SA" b="1" dirty="0" smtClean="0"/>
              <a:t>5. العمل من اجل تأهيل الانسان بما يحقق حسن سلوكه في الحياة مع ربه ومع الكون والخلق. </a:t>
            </a:r>
            <a:endParaRPr lang="en-US" dirty="0" smtClean="0"/>
          </a:p>
        </p:txBody>
      </p:sp>
      <p:pic>
        <p:nvPicPr>
          <p:cNvPr id="4" name="Picture 3" descr="E:\مركز يقين\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781425" cy="405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239000" cy="4800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اهمية الاخلاق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تتمثل اهمية الاخلاق فى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ثاثيرها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 على مستويين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اولا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على المستوى الفردى ودلك </a:t>
            </a:r>
            <a:r>
              <a:rPr kumimoji="0" lang="ar-SA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بتاسيس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  <a:r>
              <a:rPr kumimoji="0" lang="ar-SA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الفردمن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  <a:r>
              <a:rPr kumimoji="0" lang="ar-SA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حيث :</a:t>
            </a:r>
            <a:endParaRPr kumimoji="0" lang="ar-SA" sz="4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1-تكوين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 الارادة الاخلاقية كشرط اساسى فى ادائه انشطته </a:t>
            </a:r>
            <a:r>
              <a:rPr lang="ar-SA" sz="4000" b="1" dirty="0" err="1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وادائه</a:t>
            </a: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 لواجباته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2-تكيف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  <a:r>
              <a:rPr kumimoji="0" lang="ar-SA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الفردكوحدة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فى شبكة العلاقات الاجتماعية فى المؤسسة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rgbClr val="7030A0"/>
                </a:solidFill>
                <a:latin typeface="+mj-lt"/>
                <a:ea typeface="+mj-ea"/>
                <a:cs typeface="Motken noqta ii" pitchFamily="2" charset="-78"/>
              </a:rPr>
              <a:t>3-ترسيخ مفهوم حرية الفرد ضمن ونشاط حرية الاخرين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4- النقد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الداتى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كتطهير نفسى لكل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مايعيق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اندماج الفرد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ومكاملته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اخلاقيا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29718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ct val="20000"/>
              </a:spcBef>
            </a:pPr>
            <a:endParaRPr lang="en-US" sz="41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sz="4000" b="1" dirty="0" smtClean="0"/>
              <a:t>ثانيا على المستوى </a:t>
            </a:r>
            <a:r>
              <a:rPr lang="ar-SA" sz="4000" b="1" dirty="0" err="1" smtClean="0"/>
              <a:t>الجماعى:</a:t>
            </a:r>
            <a:endParaRPr lang="ar-SA" sz="4000" b="1" dirty="0" smtClean="0"/>
          </a:p>
          <a:p>
            <a:pPr algn="ctr" rtl="1">
              <a:buNone/>
            </a:pPr>
            <a:r>
              <a:rPr lang="ar-SA" sz="4000" b="1" dirty="0" smtClean="0"/>
              <a:t>1- الواجب فوق الحق</a:t>
            </a:r>
          </a:p>
          <a:p>
            <a:pPr algn="ctr" rtl="1">
              <a:buNone/>
            </a:pPr>
            <a:r>
              <a:rPr lang="ar-SA" sz="4000" b="1" dirty="0" smtClean="0"/>
              <a:t>2-العمل المشترك</a:t>
            </a:r>
          </a:p>
          <a:p>
            <a:pPr algn="ctr" rtl="1">
              <a:buNone/>
            </a:pPr>
            <a:r>
              <a:rPr lang="ar-SA" sz="4000" b="1" dirty="0" smtClean="0"/>
              <a:t>3-مفهوم الزمن </a:t>
            </a:r>
          </a:p>
          <a:p>
            <a:pPr algn="ctr" rtl="1">
              <a:buNone/>
            </a:pPr>
            <a:r>
              <a:rPr lang="ar-SA" sz="4000" b="1" dirty="0" smtClean="0"/>
              <a:t>4-قيمة العمل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019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4800" b="1" dirty="0" smtClean="0"/>
              <a:t>نماذج </a:t>
            </a:r>
            <a:r>
              <a:rPr lang="ar-SA" sz="4800" b="1" dirty="0" err="1" smtClean="0"/>
              <a:t>للاخلاق</a:t>
            </a:r>
            <a:r>
              <a:rPr lang="ar-SA" sz="4800" b="1" dirty="0" smtClean="0"/>
              <a:t> السيئة فى مهنة التعليم</a:t>
            </a:r>
          </a:p>
          <a:p>
            <a:pPr algn="r" rtl="1">
              <a:buNone/>
            </a:pPr>
            <a:r>
              <a:rPr lang="ar-SA" sz="4800" b="1" dirty="0" smtClean="0"/>
              <a:t>1- الغش </a:t>
            </a:r>
          </a:p>
          <a:p>
            <a:pPr algn="r" rtl="1">
              <a:buNone/>
            </a:pPr>
            <a:r>
              <a:rPr lang="ar-SA" sz="4800" b="1" dirty="0" smtClean="0"/>
              <a:t>2- المحاباة</a:t>
            </a:r>
          </a:p>
          <a:p>
            <a:pPr algn="r" rtl="1">
              <a:buNone/>
            </a:pPr>
            <a:r>
              <a:rPr lang="ar-SA" sz="4800" b="1" dirty="0" smtClean="0"/>
              <a:t>3- الظلم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/>
            <a:r>
              <a:rPr lang="ar-SA" b="1" dirty="0" smtClean="0"/>
              <a:t>مقدم الورقة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/>
          </a:bodyPr>
          <a:lstStyle/>
          <a:p>
            <a:pPr algn="r" rtl="1"/>
            <a:r>
              <a:rPr lang="ar-SA" sz="2000" dirty="0" smtClean="0"/>
              <a:t>الاســــم:    تهاني وداعة عثمان</a:t>
            </a:r>
          </a:p>
          <a:p>
            <a:pPr algn="r" rtl="1"/>
            <a:r>
              <a:rPr lang="ar-SA" sz="2000" dirty="0" smtClean="0"/>
              <a:t>التخصص </a:t>
            </a:r>
            <a:r>
              <a:rPr lang="ar-SA" sz="2000" dirty="0" err="1" smtClean="0"/>
              <a:t>اصول</a:t>
            </a:r>
            <a:r>
              <a:rPr lang="ar-SA" sz="2000" dirty="0" smtClean="0"/>
              <a:t> التربية</a:t>
            </a:r>
          </a:p>
          <a:p>
            <a:pPr algn="r" rtl="1"/>
            <a:r>
              <a:rPr lang="ar-SA" sz="2000" dirty="0" smtClean="0"/>
              <a:t>العمل:      استاذ مساعد قسم التربية ورياض الاطفال</a:t>
            </a:r>
          </a:p>
          <a:p>
            <a:pPr algn="r" rtl="1"/>
            <a:r>
              <a:rPr lang="ar-SA" sz="2000" dirty="0" smtClean="0"/>
              <a:t>الدورات التدريبية:    إدارة إستخدام الوسائط الحديثة في التدريس</a:t>
            </a:r>
          </a:p>
          <a:p>
            <a:pPr algn="r" rtl="1">
              <a:buNone/>
            </a:pPr>
            <a:r>
              <a:rPr lang="ar-SA" sz="2000" dirty="0"/>
              <a:t> </a:t>
            </a:r>
            <a:r>
              <a:rPr lang="ar-SA" sz="2000" dirty="0" smtClean="0"/>
              <a:t>                             دورة التخطيط والتقييم – وزارة الرعاية الإجتماعية</a:t>
            </a:r>
          </a:p>
          <a:p>
            <a:pPr algn="ctr" rtl="1">
              <a:buNone/>
            </a:pPr>
            <a:r>
              <a:rPr lang="ar-SA" sz="2000" dirty="0" smtClean="0"/>
              <a:t>              دورة المرأة القيادية والتغيير – اكاديمية السودان للعلوم الإداري</a:t>
            </a:r>
          </a:p>
          <a:p>
            <a:pPr algn="r" rtl="1">
              <a:buNone/>
            </a:pPr>
            <a:r>
              <a:rPr lang="ar-SA" sz="2000" dirty="0" smtClean="0"/>
              <a:t>                           رئيس تحرير مجلة التربية بجامعة </a:t>
            </a:r>
            <a:r>
              <a:rPr lang="ar-SA" sz="2000" dirty="0" err="1" smtClean="0"/>
              <a:t>افريقيا</a:t>
            </a:r>
            <a:r>
              <a:rPr lang="ar-SA" sz="2000" dirty="0" smtClean="0"/>
              <a:t> العلمية           2015م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900" b="1" dirty="0" smtClean="0"/>
              <a:t>الاثار التربوية </a:t>
            </a:r>
            <a:r>
              <a:rPr lang="ar-SA" sz="2900" b="1" dirty="0" err="1" smtClean="0"/>
              <a:t>للاخلاق</a:t>
            </a:r>
            <a:r>
              <a:rPr lang="ar-SA" sz="2900" b="1" dirty="0" smtClean="0"/>
              <a:t> السالبة السابقة </a:t>
            </a:r>
          </a:p>
          <a:p>
            <a:pPr algn="r" rtl="1">
              <a:buNone/>
            </a:pPr>
            <a:r>
              <a:rPr lang="ar-SA" sz="2900" b="1" dirty="0" smtClean="0"/>
              <a:t>1- تقديم نموذج </a:t>
            </a:r>
            <a:r>
              <a:rPr lang="ar-SA" sz="2900" b="1" dirty="0" err="1" smtClean="0"/>
              <a:t>سئ</a:t>
            </a:r>
            <a:r>
              <a:rPr lang="ar-SA" sz="2900" b="1" dirty="0" smtClean="0"/>
              <a:t> </a:t>
            </a:r>
            <a:r>
              <a:rPr lang="ar-SA" sz="2900" b="1" dirty="0" err="1" smtClean="0"/>
              <a:t>يتاصل</a:t>
            </a:r>
            <a:r>
              <a:rPr lang="ar-SA" sz="2900" b="1" dirty="0" smtClean="0"/>
              <a:t> فى فكر ووجدان المتعلمين ويؤثر على ادائهم فى المستقبل </a:t>
            </a:r>
          </a:p>
          <a:p>
            <a:pPr algn="r" rtl="1">
              <a:buNone/>
            </a:pPr>
            <a:r>
              <a:rPr lang="ar-SA" sz="2900" b="1" dirty="0" smtClean="0"/>
              <a:t>2- المحاباة والغش يؤثران على النتائج وبالتالى احداث خلل فى مسالة الحقوق</a:t>
            </a:r>
          </a:p>
          <a:p>
            <a:pPr algn="r" rtl="1">
              <a:buNone/>
            </a:pPr>
            <a:r>
              <a:rPr lang="ar-SA" sz="2900" b="1" dirty="0" smtClean="0"/>
              <a:t>3- اعطاء نتائج خاطئة تعمل على تضليل المؤسسة </a:t>
            </a:r>
            <a:r>
              <a:rPr lang="ar-SA" sz="2900" b="1" dirty="0" err="1" smtClean="0"/>
              <a:t>التعليميه</a:t>
            </a:r>
            <a:r>
              <a:rPr lang="ar-SA" sz="2900" b="1" dirty="0" smtClean="0"/>
              <a:t> </a:t>
            </a:r>
            <a:r>
              <a:rPr lang="ar-SA" sz="2900" b="1" dirty="0" err="1" smtClean="0"/>
              <a:t>وارباك</a:t>
            </a:r>
            <a:r>
              <a:rPr lang="ar-SA" sz="2900" b="1" dirty="0" smtClean="0"/>
              <a:t> </a:t>
            </a:r>
            <a:r>
              <a:rPr lang="ar-SA" sz="2900" b="1" dirty="0" err="1" smtClean="0"/>
              <a:t>المسؤولين</a:t>
            </a:r>
            <a:r>
              <a:rPr lang="ar-SA" sz="2900" b="1" dirty="0" smtClean="0"/>
              <a:t> بخصوص التعامل مع الخريجين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8006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900" b="1" dirty="0" smtClean="0"/>
              <a:t>الاثار الاجتماعية </a:t>
            </a:r>
          </a:p>
          <a:p>
            <a:pPr algn="r" rtl="1">
              <a:buNone/>
            </a:pPr>
            <a:r>
              <a:rPr lang="ar-SA" sz="2900" b="1" dirty="0" smtClean="0"/>
              <a:t>1- حدوث خلل بتولى بعض </a:t>
            </a:r>
            <a:r>
              <a:rPr lang="ar-SA" sz="2900" b="1" dirty="0" err="1" smtClean="0"/>
              <a:t>الاشخاص</a:t>
            </a:r>
            <a:r>
              <a:rPr lang="ar-SA" sz="2900" b="1" dirty="0" smtClean="0"/>
              <a:t> الغير مؤهلين لوظائف ليسو اهل لها</a:t>
            </a:r>
          </a:p>
          <a:p>
            <a:pPr algn="r" rtl="1">
              <a:buNone/>
            </a:pPr>
            <a:r>
              <a:rPr lang="ar-SA" sz="2900" b="1" dirty="0" smtClean="0"/>
              <a:t>2- حدوث غبن بسبب ظلم المؤهلين وعدم حصولهم على الفرص </a:t>
            </a:r>
            <a:r>
              <a:rPr lang="ar-SA" sz="2900" b="1" dirty="0" err="1" smtClean="0"/>
              <a:t>التى</a:t>
            </a:r>
            <a:r>
              <a:rPr lang="ar-SA" sz="2900" b="1" dirty="0" smtClean="0"/>
              <a:t> </a:t>
            </a:r>
            <a:r>
              <a:rPr lang="ar-SA" sz="2900" b="1" dirty="0" err="1" smtClean="0"/>
              <a:t>اخذت</a:t>
            </a:r>
            <a:r>
              <a:rPr lang="ar-SA" sz="2900" b="1" dirty="0" smtClean="0"/>
              <a:t> منهم بالغش</a:t>
            </a:r>
          </a:p>
          <a:p>
            <a:pPr algn="r" rtl="1">
              <a:buNone/>
            </a:pPr>
            <a:r>
              <a:rPr lang="ar-SA" sz="2900" b="1" dirty="0" smtClean="0"/>
              <a:t>3- انتشار </a:t>
            </a:r>
            <a:r>
              <a:rPr lang="ar-SA" sz="2900" b="1" dirty="0" err="1" smtClean="0"/>
              <a:t>الضعائن</a:t>
            </a:r>
            <a:r>
              <a:rPr lang="ar-SA" sz="2900" b="1" dirty="0" smtClean="0"/>
              <a:t> وبالتالى تصدع التماسك الاجتماعى بسبب الاخلاقيات المهنية السيئة</a:t>
            </a:r>
            <a:endParaRPr lang="en-US" sz="29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74838"/>
            <a:ext cx="6172200" cy="868362"/>
          </a:xfrm>
        </p:spPr>
        <p:txBody>
          <a:bodyPr>
            <a:normAutofit fontScale="90000"/>
          </a:bodyPr>
          <a:lstStyle/>
          <a:p>
            <a:pPr marL="342900" indent="-342900" algn="r" rtl="1">
              <a:spcBef>
                <a:spcPct val="20000"/>
              </a:spcBef>
            </a:pP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/>
            </a:r>
            <a:b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</a:b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/>
            </a:r>
            <a:b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</a:b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/>
            </a:r>
            <a:b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</a:br>
            <a:r>
              <a:rPr lang="ar-SA" sz="4000" b="1" dirty="0" smtClean="0">
                <a:latin typeface="+mn-lt"/>
                <a:ea typeface="+mn-ea"/>
              </a:rPr>
              <a:t>1- الخروج من الملة فى الدنيا_ من غشنا فليس منا</a:t>
            </a:r>
            <a:br>
              <a:rPr lang="ar-SA" sz="4000" b="1" dirty="0" smtClean="0">
                <a:latin typeface="+mn-lt"/>
                <a:ea typeface="+mn-ea"/>
              </a:rPr>
            </a:br>
            <a:r>
              <a:rPr lang="ar-SA" sz="4000" b="1" dirty="0" smtClean="0">
                <a:latin typeface="+mn-lt"/>
                <a:ea typeface="+mn-ea"/>
              </a:rPr>
              <a:t>2- اكل المال الحرام فى حال عدم اداء العمل المتفق علي </a:t>
            </a:r>
            <a:r>
              <a:rPr lang="ar-SA" sz="4000" b="1" dirty="0" err="1" smtClean="0">
                <a:latin typeface="+mn-lt"/>
                <a:ea typeface="+mn-ea"/>
              </a:rPr>
              <a:t>اواخد</a:t>
            </a:r>
            <a:r>
              <a:rPr lang="ar-SA" sz="4000" b="1" dirty="0" smtClean="0">
                <a:latin typeface="+mn-lt"/>
                <a:ea typeface="+mn-ea"/>
              </a:rPr>
              <a:t> وظيفة غيره عن طريق </a:t>
            </a:r>
            <a:r>
              <a:rPr lang="ar-SA" sz="4000" b="1" dirty="0" err="1" smtClean="0">
                <a:latin typeface="+mn-lt"/>
                <a:ea typeface="+mn-ea"/>
              </a:rPr>
              <a:t>الغش </a:t>
            </a:r>
            <a:r>
              <a:rPr lang="ar-SA" sz="4000" b="1" dirty="0" smtClean="0">
                <a:latin typeface="+mn-lt"/>
                <a:ea typeface="+mn-ea"/>
              </a:rPr>
              <a:t>_كل لحم </a:t>
            </a: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نبت من سحت فالنار اولى </a:t>
            </a:r>
            <a:r>
              <a:rPr lang="ar-SA" sz="4000" b="1" dirty="0" err="1" smtClean="0">
                <a:latin typeface="+mn-lt"/>
                <a:ea typeface="+mn-ea"/>
                <a:cs typeface="AL-Mohanad Bold" pitchFamily="2" charset="-78"/>
              </a:rPr>
              <a:t>به</a:t>
            </a:r>
            <a:endParaRPr lang="en-US" sz="4000" b="1" dirty="0"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4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2900" b="1" dirty="0" smtClean="0"/>
          </a:p>
          <a:p>
            <a:pPr algn="r" rtl="1">
              <a:buNone/>
            </a:pPr>
            <a:endParaRPr lang="ar-SA" sz="2900" b="1" dirty="0" smtClean="0"/>
          </a:p>
          <a:p>
            <a:pPr algn="r" rtl="1">
              <a:buNone/>
            </a:pPr>
            <a:endParaRPr lang="ar-SA" sz="2900" b="1" dirty="0" smtClean="0"/>
          </a:p>
          <a:p>
            <a:pPr algn="r" rtl="1">
              <a:buNone/>
            </a:pPr>
            <a:r>
              <a:rPr lang="ar-SA" sz="2900" b="1" dirty="0" smtClean="0"/>
              <a:t>3</a:t>
            </a:r>
          </a:p>
          <a:p>
            <a:pPr algn="r" rtl="1">
              <a:buNone/>
            </a:pPr>
            <a:endParaRPr lang="ar-SA" sz="2900" b="1" dirty="0" smtClean="0"/>
          </a:p>
          <a:p>
            <a:pPr algn="r" rtl="1">
              <a:buNone/>
            </a:pPr>
            <a:r>
              <a:rPr lang="ar-SA" sz="2900" b="1" dirty="0" smtClean="0"/>
              <a:t>-الويل </a:t>
            </a:r>
            <a:r>
              <a:rPr lang="ar-SA" sz="2900" b="1" dirty="0" err="1" smtClean="0"/>
              <a:t>والعداب</a:t>
            </a:r>
            <a:r>
              <a:rPr lang="ar-SA" sz="2900" b="1" dirty="0" smtClean="0"/>
              <a:t> فى </a:t>
            </a:r>
            <a:r>
              <a:rPr lang="ar-SA" sz="2900" b="1" dirty="0" err="1" smtClean="0"/>
              <a:t>الاخرة </a:t>
            </a:r>
            <a:r>
              <a:rPr lang="ar-SA" sz="2900" b="1" dirty="0" smtClean="0"/>
              <a:t>(ويل </a:t>
            </a:r>
            <a:r>
              <a:rPr lang="ar-SA" sz="2900" b="1" dirty="0" err="1" smtClean="0"/>
              <a:t>للمتطففين</a:t>
            </a:r>
            <a:r>
              <a:rPr lang="ar-SA" sz="2900" b="1" dirty="0" smtClean="0"/>
              <a:t> </a:t>
            </a:r>
            <a:r>
              <a:rPr lang="ar-SA" sz="2900" b="1" dirty="0" err="1" smtClean="0"/>
              <a:t>)</a:t>
            </a:r>
            <a:endParaRPr lang="ar-SA" sz="29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33400"/>
            <a:ext cx="4953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الاثار الدينية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76400"/>
            <a:ext cx="7086600" cy="944562"/>
          </a:xfrm>
        </p:spPr>
        <p:txBody>
          <a:bodyPr>
            <a:normAutofit/>
          </a:bodyPr>
          <a:lstStyle/>
          <a:p>
            <a:pPr marL="342900" indent="-342900" rtl="1">
              <a:spcBef>
                <a:spcPct val="20000"/>
              </a:spcBef>
            </a:pPr>
            <a:endParaRPr lang="en-US" sz="4000" b="1" dirty="0"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400" dirty="0" smtClean="0"/>
              <a:t>يتميز الإسلام بأهداف اجتماعية راقية منها:</a:t>
            </a:r>
          </a:p>
          <a:p>
            <a:pPr algn="r" rtl="1">
              <a:buNone/>
            </a:pPr>
            <a:r>
              <a:rPr lang="ar-SA" sz="2400" dirty="0" smtClean="0"/>
              <a:t>1. تعريف بعمل الاخلاق الإسلامية ودورها فى الحفاظ على تماسك المجتمع وقوته.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457200"/>
            <a:ext cx="4953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التعريف بالقيم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الخلقيه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للعاملين فى التعليم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  <p:pic>
        <p:nvPicPr>
          <p:cNvPr id="5" name="Picture 4" descr="E:\مركز يقين\images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292201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dirty="0" err="1" smtClean="0"/>
              <a:t>2.</a:t>
            </a:r>
            <a:r>
              <a:rPr lang="ar-SA" dirty="0" smtClean="0"/>
              <a:t> يعمل الإسلام على الحفاظ على المجتمع خالياً من الأمراض الاجتماعية التي تعاني منها المجتمعات الاخرى.</a:t>
            </a:r>
          </a:p>
        </p:txBody>
      </p:sp>
      <p:pic>
        <p:nvPicPr>
          <p:cNvPr id="5" name="Picture 4" descr="E:\مركز يقين\allah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114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مركز يقين\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1676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828799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3. التعريف بعناية الإسلام الفائقة بتنمية التعامل بين كل الخلايا والشرائح الاجتماعية </a:t>
            </a:r>
            <a:r>
              <a:rPr lang="ar-SA" dirty="0" err="1" smtClean="0"/>
              <a:t>الكباروالصغار</a:t>
            </a:r>
            <a:r>
              <a:rPr lang="ar-SA" dirty="0" smtClean="0"/>
              <a:t> العلماء والعمال ،والمؤسسات الاجتماعية الاخرى.</a:t>
            </a:r>
          </a:p>
        </p:txBody>
      </p:sp>
      <p:pic>
        <p:nvPicPr>
          <p:cNvPr id="4" name="Picture 3" descr="E:\مركز يقين\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34766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dirty="0" smtClean="0"/>
              <a:t>4. يجب على العاملين </a:t>
            </a:r>
            <a:r>
              <a:rPr lang="ar-SA" dirty="0" err="1" smtClean="0"/>
              <a:t>فى</a:t>
            </a:r>
            <a:r>
              <a:rPr lang="ar-SA" dirty="0" smtClean="0"/>
              <a:t> المؤسسات التعليمية  العمل والتعريف بالقيم الخلقية فى القرآن الكريم </a:t>
            </a:r>
            <a:r>
              <a:rPr lang="ar-SA" dirty="0" err="1" smtClean="0"/>
              <a:t>بإعتبارها</a:t>
            </a:r>
            <a:r>
              <a:rPr lang="ar-SA" dirty="0" smtClean="0"/>
              <a:t> تشريع لكل المعاملات </a:t>
            </a:r>
            <a:r>
              <a:rPr lang="ar-SA" dirty="0" err="1" smtClean="0"/>
              <a:t>اى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نجعل منها ثقافة وسلوك داخل المؤسسة </a:t>
            </a:r>
          </a:p>
          <a:p>
            <a:pPr algn="r" rtl="1">
              <a:buNone/>
            </a:pPr>
            <a:endParaRPr lang="ar-SA" dirty="0" smtClean="0"/>
          </a:p>
        </p:txBody>
      </p:sp>
      <p:pic>
        <p:nvPicPr>
          <p:cNvPr id="4" name="Picture 3" descr="E:\مركز يقين\vpe4fm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195" y="2038350"/>
            <a:ext cx="322961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1524000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5- التعريف بسلوك </a:t>
            </a:r>
            <a:r>
              <a:rPr lang="ar-SA" dirty="0" err="1" smtClean="0"/>
              <a:t>واخلاق</a:t>
            </a:r>
            <a:r>
              <a:rPr lang="ar-SA" dirty="0" smtClean="0"/>
              <a:t>  رسولنا الكريم محمد صل الله عليه وسلم باعتباره رسول الأخلاق ومصدرها الإنساني المثالي.</a:t>
            </a:r>
          </a:p>
        </p:txBody>
      </p:sp>
      <p:pic>
        <p:nvPicPr>
          <p:cNvPr id="4" name="Picture 3" descr="E:\مركز يقين\13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33718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مركز يقين\0MOHAMED_RASOUL_ALLAH_by_REDFLOO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48000"/>
            <a:ext cx="1666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6. توضيح اهتمام الإسلام بتوفير وسائل التنشئة والتطبيع والضبط الإجتماعي في صور راقية.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algn="r" rtl="1">
              <a:buNone/>
            </a:pPr>
            <a:r>
              <a:rPr lang="ar-SA" dirty="0" smtClean="0"/>
              <a:t>5. إهتمام الإسلام بالقيم الإجتماعية الفاضلة الإخاء والتفاعل والتكامل والتماسك.</a:t>
            </a:r>
          </a:p>
        </p:txBody>
      </p:sp>
      <p:pic>
        <p:nvPicPr>
          <p:cNvPr id="4" name="Picture 3" descr="E:\مركز يقين\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610100" cy="27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blipFill>
            <a:blip r:embed="rId2" cstate="print"/>
            <a:tile tx="0" ty="0" sx="100000" sy="100000" flip="none" algn="tl"/>
          </a:blipFill>
          <a:effectLst>
            <a:innerShdw blurRad="114300">
              <a:srgbClr val="FF0000"/>
            </a:innerShdw>
          </a:effectLst>
        </p:spPr>
        <p:txBody>
          <a:bodyPr/>
          <a:lstStyle/>
          <a:p>
            <a:pPr rtl="1"/>
            <a:r>
              <a:rPr lang="ar-SA" b="1" dirty="0" smtClean="0"/>
              <a:t>اهداف المحاضرة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blipFill>
            <a:blip r:embed="rId2" cstate="print"/>
            <a:tile tx="0" ty="0" sx="100000" sy="100000" flip="none" algn="tl"/>
          </a:blipFill>
          <a:effectLst>
            <a:innerShdw blurRad="114300">
              <a:srgbClr val="FF0000"/>
            </a:innerShdw>
          </a:effectLst>
        </p:spPr>
        <p:txBody>
          <a:bodyPr/>
          <a:lstStyle/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>
              <a:buNone/>
            </a:pPr>
            <a:r>
              <a:rPr lang="ar-SA" dirty="0" smtClean="0"/>
              <a:t>التعريف بالرؤية الاسلامية </a:t>
            </a:r>
            <a:r>
              <a:rPr lang="ar-SA" dirty="0" err="1" smtClean="0"/>
              <a:t>لاخلاقيات</a:t>
            </a:r>
            <a:r>
              <a:rPr lang="ar-SA" dirty="0" smtClean="0"/>
              <a:t> مهنة التعليم </a:t>
            </a:r>
            <a:r>
              <a:rPr lang="ar-SA" dirty="0" err="1" smtClean="0"/>
              <a:t>واهميتها.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3352800"/>
          </a:xfrm>
        </p:spPr>
        <p:txBody>
          <a:bodyPr>
            <a:normAutofit/>
          </a:bodyPr>
          <a:lstStyle/>
          <a:p>
            <a:pPr marL="342900" indent="-342900" rtl="1">
              <a:spcBef>
                <a:spcPct val="20000"/>
              </a:spcBef>
            </a:pP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المعلم المسلم يراقب الله فى كل حركاته وسكناته</a:t>
            </a:r>
            <a:b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</a:b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المعلم المسلم يضع ميزانا حساسا داخل ضمير كل طلابه </a:t>
            </a:r>
            <a:r>
              <a:rPr lang="ar-SA" sz="4000" b="1" dirty="0" err="1" smtClean="0">
                <a:latin typeface="+mn-lt"/>
                <a:ea typeface="+mn-ea"/>
                <a:cs typeface="AL-Mohanad Bold" pitchFamily="2" charset="-78"/>
              </a:rPr>
              <a:t>اى</a:t>
            </a: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 </a:t>
            </a:r>
            <a:r>
              <a:rPr lang="ar-SA" sz="4000" b="1" dirty="0" err="1" smtClean="0">
                <a:latin typeface="+mn-lt"/>
                <a:ea typeface="+mn-ea"/>
                <a:cs typeface="AL-Mohanad Bold" pitchFamily="2" charset="-78"/>
              </a:rPr>
              <a:t>ان</a:t>
            </a: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 يجعل الطالب لا يعمل </a:t>
            </a:r>
            <a:r>
              <a:rPr lang="ar-SA" sz="4000" b="1" dirty="0" err="1" smtClean="0">
                <a:latin typeface="+mn-lt"/>
                <a:ea typeface="+mn-ea"/>
                <a:cs typeface="AL-Mohanad Bold" pitchFamily="2" charset="-78"/>
              </a:rPr>
              <a:t>الا</a:t>
            </a: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 </a:t>
            </a:r>
            <a:r>
              <a:rPr lang="ar-SA" sz="4000" b="1" dirty="0" err="1" smtClean="0">
                <a:latin typeface="+mn-lt"/>
                <a:ea typeface="+mn-ea"/>
                <a:cs typeface="AL-Mohanad Bold" pitchFamily="2" charset="-78"/>
              </a:rPr>
              <a:t>مايرضى</a:t>
            </a:r>
            <a:r>
              <a:rPr lang="ar-SA" sz="4000" b="1" dirty="0" smtClean="0">
                <a:latin typeface="+mn-lt"/>
                <a:ea typeface="+mn-ea"/>
                <a:cs typeface="AL-Mohanad Bold" pitchFamily="2" charset="-78"/>
              </a:rPr>
              <a:t> الله</a:t>
            </a:r>
            <a:endParaRPr lang="en-US" sz="4000" b="1" dirty="0"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990600"/>
          </a:xfrm>
        </p:spPr>
        <p:txBody>
          <a:bodyPr>
            <a:normAutofit fontScale="25000" lnSpcReduction="20000"/>
          </a:bodyPr>
          <a:lstStyle/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endParaRPr lang="ar-SA" sz="2400" dirty="0" smtClean="0"/>
          </a:p>
          <a:p>
            <a:pPr algn="r" rtl="1">
              <a:buNone/>
            </a:pPr>
            <a:r>
              <a:rPr lang="ar-SA" sz="2400" dirty="0" smtClean="0"/>
              <a:t>لعل اهم ما يميز الإسلام عن غيره أهداف التربية الخلقية فيه، ومن أهمها :</a:t>
            </a:r>
          </a:p>
          <a:p>
            <a:pPr algn="r" rtl="1">
              <a:buNone/>
            </a:pPr>
            <a:r>
              <a:rPr lang="ar-SA" sz="2400" dirty="0" smtClean="0"/>
              <a:t>1. التعريف بمكانة الاخلاق من الرسالة الإسلامية.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4953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العقيدة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هى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الارضية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الصلبة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التى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تستند عليها 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اخلاق</a:t>
            </a:r>
            <a:r>
              <a:rPr kumimoji="0" lang="ar-SA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Motken noqta ii" pitchFamily="2" charset="-78"/>
              </a:rPr>
              <a:t>المعلم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  <p:pic>
        <p:nvPicPr>
          <p:cNvPr id="11265" name="Picture 1" descr="C:\Documents and Settings\africaiua\Desktop\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2209800" cy="270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6934200" cy="3200400"/>
          </a:xfrm>
        </p:spPr>
        <p:txBody>
          <a:bodyPr>
            <a:normAutofit fontScale="70000" lnSpcReduction="20000"/>
          </a:bodyPr>
          <a:lstStyle/>
          <a:p>
            <a:pPr algn="ctr" rtl="1">
              <a:buNone/>
            </a:pPr>
            <a:r>
              <a:rPr lang="ar-SA" sz="5400" b="1" dirty="0" smtClean="0"/>
              <a:t>جزاء المعلم</a:t>
            </a:r>
          </a:p>
          <a:p>
            <a:pPr algn="ctr" rtl="1">
              <a:buNone/>
            </a:pPr>
            <a:r>
              <a:rPr lang="ar-SA" sz="5400" dirty="0" err="1" smtClean="0"/>
              <a:t>ارايت</a:t>
            </a:r>
            <a:r>
              <a:rPr lang="ar-SA" sz="5400" dirty="0" smtClean="0"/>
              <a:t> اشرف </a:t>
            </a:r>
            <a:r>
              <a:rPr lang="ar-SA" sz="5400" dirty="0" err="1" smtClean="0"/>
              <a:t>او</a:t>
            </a:r>
            <a:r>
              <a:rPr lang="ar-SA" sz="5400" dirty="0" smtClean="0"/>
              <a:t> اجل من </a:t>
            </a:r>
            <a:r>
              <a:rPr lang="ar-SA" sz="5400" dirty="0" err="1" smtClean="0"/>
              <a:t>الذى</a:t>
            </a:r>
            <a:r>
              <a:rPr lang="ar-SA" sz="5400" dirty="0" smtClean="0"/>
              <a:t> ينشئ </a:t>
            </a:r>
            <a:r>
              <a:rPr lang="ar-SA" sz="5400" dirty="0" err="1" smtClean="0"/>
              <a:t>انفسا</a:t>
            </a:r>
            <a:r>
              <a:rPr lang="ar-SA" sz="5400" dirty="0" smtClean="0"/>
              <a:t> وعقولا</a:t>
            </a:r>
          </a:p>
          <a:p>
            <a:pPr algn="ctr" rtl="1">
              <a:buNone/>
            </a:pPr>
            <a:r>
              <a:rPr lang="ar-SA" sz="5400" dirty="0" smtClean="0"/>
              <a:t>- </a:t>
            </a:r>
            <a:r>
              <a:rPr lang="ar-SA" sz="5400" dirty="0" err="1" smtClean="0"/>
              <a:t>ان</a:t>
            </a:r>
            <a:r>
              <a:rPr lang="ar-SA" sz="5400" dirty="0" smtClean="0"/>
              <a:t> الله وملائكته </a:t>
            </a:r>
            <a:r>
              <a:rPr lang="ar-SA" sz="5400" dirty="0" err="1" smtClean="0"/>
              <a:t>وحتي</a:t>
            </a:r>
            <a:r>
              <a:rPr lang="ar-SA" sz="5400" dirty="0" smtClean="0"/>
              <a:t> </a:t>
            </a:r>
            <a:r>
              <a:rPr lang="ar-SA" sz="5400" dirty="0" err="1" smtClean="0"/>
              <a:t>الحوث</a:t>
            </a:r>
            <a:r>
              <a:rPr lang="ar-SA" sz="5400" dirty="0" smtClean="0"/>
              <a:t> في البحر ليصلون علي معلمي الناس الخير </a:t>
            </a:r>
            <a:endParaRPr lang="en-US" sz="5400" dirty="0" smtClean="0"/>
          </a:p>
          <a:p>
            <a:pPr algn="ctr" rtl="1">
              <a:buNone/>
            </a:pPr>
            <a:endParaRPr lang="ar-SA" sz="5400" b="1" dirty="0" smtClean="0"/>
          </a:p>
          <a:p>
            <a:pPr algn="ctr" rtl="1">
              <a:buNone/>
            </a:pPr>
            <a:endParaRPr lang="ar-SA" sz="54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3352800"/>
          </a:xfrm>
        </p:spPr>
        <p:txBody>
          <a:bodyPr>
            <a:normAutofit/>
          </a:bodyPr>
          <a:lstStyle/>
          <a:p>
            <a:pPr marL="514350" indent="-514350" algn="r" rtl="1">
              <a:buNone/>
            </a:pPr>
            <a:endParaRPr lang="ar-SA" sz="4000" dirty="0" smtClean="0"/>
          </a:p>
          <a:p>
            <a:pPr marL="514350" indent="-514350" algn="r" rtl="1">
              <a:buNone/>
            </a:pPr>
            <a:endParaRPr lang="ar-SA" sz="4000" dirty="0" smtClean="0"/>
          </a:p>
          <a:p>
            <a:pPr marL="514350" indent="-514350" algn="ctr" rtl="1">
              <a:buNone/>
            </a:pPr>
            <a:r>
              <a:rPr lang="ar-SA" sz="4000" dirty="0" smtClean="0"/>
              <a:t>شكرا علي الاستماع </a:t>
            </a:r>
          </a:p>
          <a:p>
            <a:pPr marL="514350" indent="-514350" algn="r" rtl="1">
              <a:buNone/>
            </a:pPr>
            <a:endParaRPr lang="ar-SA" sz="40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pPr marL="514350" indent="-514350" algn="r" rtl="1">
              <a:buNone/>
            </a:pPr>
            <a:endParaRPr lang="ar-SA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1371600"/>
          </a:xfrm>
        </p:spPr>
        <p:txBody>
          <a:bodyPr/>
          <a:lstStyle/>
          <a:p>
            <a:pPr algn="r" rt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algn="r" rtl="1">
              <a:buNone/>
            </a:pPr>
            <a:endParaRPr lang="ar-SA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553200" cy="1143000"/>
          </a:xfrm>
        </p:spPr>
        <p:txBody>
          <a:bodyPr>
            <a:normAutofit/>
          </a:bodyPr>
          <a:lstStyle/>
          <a:p>
            <a:pPr marL="342900" indent="-342900" rtl="1">
              <a:spcBef>
                <a:spcPct val="20000"/>
              </a:spcBef>
            </a:pPr>
            <a:endParaRPr lang="en-US" sz="4000" b="1" dirty="0" smtClean="0">
              <a:latin typeface="+mn-lt"/>
              <a:ea typeface="+mn-ea"/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895600"/>
            <a:ext cx="4953000" cy="914400"/>
          </a:xfrm>
        </p:spPr>
        <p:txBody>
          <a:bodyPr/>
          <a:lstStyle/>
          <a:p>
            <a:pPr algn="r" rtl="1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457200"/>
            <a:ext cx="4953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Motken noqta ii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762001"/>
            <a:ext cx="3429000" cy="1142999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4114800" cy="1143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rtl="1"/>
            <a:r>
              <a:rPr lang="ar-SA" sz="4000" b="1" dirty="0" smtClean="0">
                <a:solidFill>
                  <a:srgbClr val="7030A0"/>
                </a:solidFill>
                <a:cs typeface="Motken noqta ii" pitchFamily="2" charset="-78"/>
              </a:rPr>
              <a:t>الغاية العظمى والهدف العام </a:t>
            </a:r>
            <a:endParaRPr lang="en-US" sz="4000" dirty="0">
              <a:solidFill>
                <a:srgbClr val="7030A0"/>
              </a:solidFill>
              <a:cs typeface="Motken noqta i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 rtl="1">
              <a:buNone/>
            </a:pPr>
            <a:r>
              <a:rPr lang="ar-SA" b="1" dirty="0" smtClean="0"/>
              <a:t>   </a:t>
            </a:r>
            <a:endParaRPr lang="ar-SA" b="1" dirty="0" smtClean="0">
              <a:solidFill>
                <a:srgbClr val="006600"/>
              </a:solidFill>
            </a:endParaRPr>
          </a:p>
          <a:p>
            <a:pPr algn="ctr" rtl="1">
              <a:buNone/>
            </a:pPr>
            <a:endParaRPr lang="en-US" sz="1050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ar-SA" b="1" dirty="0" smtClean="0"/>
              <a:t>الإستخلاف في الارض.</a:t>
            </a:r>
            <a:endParaRPr lang="en-US" dirty="0" smtClean="0"/>
          </a:p>
          <a:p>
            <a:pPr lvl="0" algn="r" rtl="1">
              <a:buFont typeface="Wingdings" pitchFamily="2" charset="2"/>
              <a:buChar char="Ø"/>
            </a:pPr>
            <a:r>
              <a:rPr lang="ar-SA" b="1" dirty="0" smtClean="0"/>
              <a:t>عبادة الله.</a:t>
            </a:r>
            <a:endParaRPr lang="en-US" dirty="0" smtClean="0"/>
          </a:p>
        </p:txBody>
      </p:sp>
      <p:pic>
        <p:nvPicPr>
          <p:cNvPr id="1027" name="Picture 3" descr="E:\مركز يقين\1480_main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09600"/>
            <a:ext cx="3200400" cy="10668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40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762000"/>
            <a:ext cx="2895600" cy="990600"/>
          </a:xfrm>
        </p:spPr>
        <p:txBody>
          <a:bodyPr/>
          <a:lstStyle/>
          <a:p>
            <a:pPr algn="r" rtl="1">
              <a:buNone/>
            </a:pPr>
            <a:endParaRPr lang="ar-SA" sz="40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685801"/>
            <a:ext cx="2438400" cy="914399"/>
          </a:xfrm>
        </p:spPr>
        <p:txBody>
          <a:bodyPr/>
          <a:lstStyle/>
          <a:p>
            <a:pPr algn="r" rtl="1">
              <a:buNone/>
            </a:pPr>
            <a:endParaRPr lang="ar-SA" sz="40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724400" cy="1143000"/>
          </a:xfrm>
          <a:blipFill>
            <a:blip r:embed="rId2" cstate="print"/>
            <a:tile tx="0" ty="0" sx="100000" sy="100000" flip="none" algn="tl"/>
          </a:blipFill>
          <a:effectLst>
            <a:innerShdw blurRad="114300">
              <a:schemeClr val="tx1"/>
            </a:innerShdw>
          </a:effectLst>
        </p:spPr>
        <p:txBody>
          <a:bodyPr>
            <a:normAutofit/>
          </a:bodyPr>
          <a:lstStyle/>
          <a:p>
            <a:pPr rtl="1"/>
            <a:r>
              <a:rPr lang="ar-SA" sz="4000" b="1" dirty="0" smtClean="0">
                <a:solidFill>
                  <a:srgbClr val="7030A0"/>
                </a:solidFill>
                <a:cs typeface="Motken noqta ii" pitchFamily="2" charset="-78"/>
              </a:rPr>
              <a:t>خصائص المعلم</a:t>
            </a:r>
            <a:endParaRPr lang="en-US" sz="4000" b="1" dirty="0" smtClean="0">
              <a:solidFill>
                <a:srgbClr val="7030A0"/>
              </a:solidFill>
              <a:cs typeface="Motken noqta ii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90800"/>
            <a:ext cx="8229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ar-SA" sz="3200" b="1" dirty="0" smtClean="0">
                <a:solidFill>
                  <a:srgbClr val="006600"/>
                </a:solidFill>
              </a:rPr>
              <a:t>الخصائص المعرفية</a:t>
            </a:r>
            <a:endParaRPr lang="en-US" sz="3200" b="1" dirty="0" smtClean="0">
              <a:solidFill>
                <a:srgbClr val="00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81400"/>
            <a:ext cx="8153400" cy="3048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r" rtl="1">
              <a:spcBef>
                <a:spcPct val="20000"/>
              </a:spcBef>
              <a:defRPr/>
            </a:pPr>
            <a:endParaRPr lang="ar-SA" sz="3200" b="1" dirty="0" smtClean="0"/>
          </a:p>
          <a:p>
            <a:pPr marL="342900" indent="-342900" algn="r" rtl="1">
              <a:spcBef>
                <a:spcPct val="20000"/>
              </a:spcBef>
              <a:defRPr/>
            </a:pPr>
            <a:endParaRPr lang="ar-SA" sz="3200" b="1" dirty="0" smtClean="0"/>
          </a:p>
          <a:p>
            <a:pPr marL="342900" indent="-342900" algn="r" rtl="1">
              <a:spcBef>
                <a:spcPct val="20000"/>
              </a:spcBef>
              <a:defRPr/>
            </a:pPr>
            <a:r>
              <a:rPr lang="ar-SA" sz="3200" b="1" dirty="0" err="1" smtClean="0"/>
              <a:t>1.</a:t>
            </a:r>
            <a:r>
              <a:rPr lang="ar-SA" sz="3200" b="1" dirty="0" smtClean="0"/>
              <a:t> الاعداد الاكاديمى والمهنى</a:t>
            </a:r>
            <a:r>
              <a:rPr lang="en-US" sz="3200" dirty="0" smtClean="0"/>
              <a:t>.</a:t>
            </a:r>
          </a:p>
        </p:txBody>
      </p:sp>
      <p:pic>
        <p:nvPicPr>
          <p:cNvPr id="6" name="Picture 5" descr="E:\مركز يقين\4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2714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2697163"/>
          </a:xfrm>
        </p:spPr>
        <p:txBody>
          <a:bodyPr/>
          <a:lstStyle/>
          <a:p>
            <a:pPr marL="514350" lvl="0" indent="-514350" algn="r" rtl="1">
              <a:buNone/>
            </a:pPr>
            <a:r>
              <a:rPr lang="ar-SA" b="1" dirty="0" err="1" smtClean="0"/>
              <a:t>2.</a:t>
            </a:r>
            <a:r>
              <a:rPr lang="ar-SA" b="1" dirty="0" smtClean="0"/>
              <a:t> اتساع المعرفة والاهتمامات</a:t>
            </a:r>
            <a:endParaRPr lang="en-US" dirty="0" smtClean="0"/>
          </a:p>
        </p:txBody>
      </p:sp>
      <p:pic>
        <p:nvPicPr>
          <p:cNvPr id="4" name="Picture 3" descr="E:\مركز يقين\47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009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مركز يقين\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8786">
            <a:off x="961213" y="2651588"/>
            <a:ext cx="280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مركز يقين\4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67200"/>
            <a:ext cx="47815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SA" b="1" dirty="0" err="1" smtClean="0"/>
              <a:t>3.</a:t>
            </a:r>
            <a:r>
              <a:rPr lang="ar-SA" b="1" dirty="0" smtClean="0"/>
              <a:t> المعلومات المتوافرة للمعلم عن </a:t>
            </a:r>
            <a:r>
              <a:rPr lang="ar-SA" b="1" dirty="0" err="1" smtClean="0"/>
              <a:t>طلابه :</a:t>
            </a:r>
            <a:r>
              <a:rPr lang="ar-SA" b="1" dirty="0" smtClean="0"/>
              <a:t> </a:t>
            </a:r>
          </a:p>
          <a:p>
            <a:pPr algn="r" rtl="1">
              <a:buFontTx/>
              <a:buChar char="-"/>
            </a:pPr>
            <a:r>
              <a:rPr lang="ar-SA" b="1" dirty="0" smtClean="0"/>
              <a:t>قدراتهم  </a:t>
            </a:r>
          </a:p>
          <a:p>
            <a:pPr algn="r" rtl="1">
              <a:buFontTx/>
              <a:buChar char="-"/>
            </a:pPr>
            <a:r>
              <a:rPr lang="ar-SA" b="1" dirty="0" smtClean="0"/>
              <a:t>- ميولهم واتجاهاتهم </a:t>
            </a:r>
          </a:p>
          <a:p>
            <a:pPr algn="r" rtl="1">
              <a:buFontTx/>
              <a:buChar char="-"/>
            </a:pPr>
            <a:r>
              <a:rPr lang="ar-SA" b="1" dirty="0" smtClean="0"/>
              <a:t>ـ ثقافة المجتمع المحيط بهم</a:t>
            </a:r>
          </a:p>
          <a:p>
            <a:pPr algn="r" rtl="1">
              <a:buFontTx/>
              <a:buChar char="-"/>
            </a:pPr>
            <a:r>
              <a:rPr lang="ar-SA" b="1" dirty="0" smtClean="0"/>
              <a:t>- خصائص المرحلة العمرية التى يمرون </a:t>
            </a:r>
            <a:r>
              <a:rPr lang="ar-SA" b="1" dirty="0" err="1" smtClean="0"/>
              <a:t>بها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SA" b="1" dirty="0" err="1" smtClean="0"/>
              <a:t>4.</a:t>
            </a:r>
            <a:r>
              <a:rPr lang="ar-SA" b="1" dirty="0" smtClean="0"/>
              <a:t> </a:t>
            </a:r>
            <a:r>
              <a:rPr lang="ar-SA" sz="4800" b="1" dirty="0" smtClean="0"/>
              <a:t>استخدام استراتيجيات التعليم</a:t>
            </a:r>
          </a:p>
          <a:p>
            <a:pPr algn="r" rtl="1">
              <a:buNone/>
            </a:pPr>
            <a:r>
              <a:rPr lang="ar-SA" b="1" dirty="0" smtClean="0"/>
              <a:t> </a:t>
            </a:r>
            <a:r>
              <a:rPr lang="ar-SA" sz="4800" b="1" dirty="0" err="1" smtClean="0"/>
              <a:t>وادوات</a:t>
            </a:r>
            <a:r>
              <a:rPr lang="ar-SA" sz="4800" b="1" dirty="0" smtClean="0"/>
              <a:t> التقييم والتقويم المناسبة</a:t>
            </a:r>
            <a:r>
              <a:rPr lang="ar-S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lvl="0" algn="r" rtl="1">
              <a:buNone/>
            </a:pPr>
            <a:r>
              <a:rPr lang="ar-SA" b="1" dirty="0" smtClean="0"/>
              <a:t>5. وله تصور واضح للعملية التعليمية بأركانها الأساسية.</a:t>
            </a:r>
            <a:endParaRPr lang="en-US" dirty="0" smtClean="0"/>
          </a:p>
        </p:txBody>
      </p:sp>
      <p:pic>
        <p:nvPicPr>
          <p:cNvPr id="4" name="Picture 3" descr="E:\مركز يقين\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686300" cy="32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648</Words>
  <Application>Microsoft Office PowerPoint</Application>
  <PresentationFormat>عرض على الشاشة (3:4)‏</PresentationFormat>
  <Paragraphs>159</Paragraphs>
  <Slides>43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Office Theme</vt:lpstr>
      <vt:lpstr>جامعة نجران ـ كلية العلوم والاداب بشرورة</vt:lpstr>
      <vt:lpstr>مقدم الورقة</vt:lpstr>
      <vt:lpstr>اهداف المحاضرة</vt:lpstr>
      <vt:lpstr>الغاية العظمى والهدف العام </vt:lpstr>
      <vt:lpstr>خصائص المعلم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   1- الخروج من الملة فى الدنيا_ من غشنا فليس منا 2- اكل المال الحرام فى حال عدم اداء العمل المتفق علي اواخد وظيفة غيره عن طريق الغش _كل لحم نبت من سحت فالنار اولى به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المعلم المسلم يراقب الله فى كل حركاته وسكناته المعلم المسلم يضع ميزانا حساسا داخل ضمير كل طلابه اى ان يجعل الطالب لا يعمل الا مايرضى الله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اليقين للتنمية البشرية</dc:title>
  <dc:creator>Africa SIU</dc:creator>
  <cp:lastModifiedBy>mealsani</cp:lastModifiedBy>
  <cp:revision>239</cp:revision>
  <dcterms:created xsi:type="dcterms:W3CDTF">2014-11-24T07:53:53Z</dcterms:created>
  <dcterms:modified xsi:type="dcterms:W3CDTF">2017-02-07T07:32:04Z</dcterms:modified>
</cp:coreProperties>
</file>