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5"/>
  </p:notesMasterIdLst>
  <p:sldIdLst>
    <p:sldId id="336" r:id="rId2"/>
    <p:sldId id="413" r:id="rId3"/>
    <p:sldId id="334" r:id="rId4"/>
    <p:sldId id="416" r:id="rId5"/>
    <p:sldId id="417" r:id="rId6"/>
    <p:sldId id="418" r:id="rId7"/>
    <p:sldId id="419" r:id="rId8"/>
    <p:sldId id="420" r:id="rId9"/>
    <p:sldId id="437" r:id="rId10"/>
    <p:sldId id="435" r:id="rId11"/>
    <p:sldId id="424" r:id="rId12"/>
    <p:sldId id="425" r:id="rId13"/>
    <p:sldId id="440" r:id="rId14"/>
    <p:sldId id="426" r:id="rId15"/>
    <p:sldId id="441" r:id="rId16"/>
    <p:sldId id="427" r:id="rId17"/>
    <p:sldId id="428" r:id="rId18"/>
    <p:sldId id="429" r:id="rId19"/>
    <p:sldId id="430" r:id="rId20"/>
    <p:sldId id="431" r:id="rId21"/>
    <p:sldId id="432" r:id="rId22"/>
    <p:sldId id="438" r:id="rId23"/>
    <p:sldId id="434" r:id="rId24"/>
  </p:sldIdLst>
  <p:sldSz cx="9144000" cy="6858000" type="screen4x3"/>
  <p:notesSz cx="6858000" cy="9144000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9BB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نمط ذو سمات 1 - تميي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نمط ذو سمات 1 - تميي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نمط ذو سمات 1 - تميي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45" autoAdjust="0"/>
    <p:restoredTop sz="94576" autoAdjust="0"/>
  </p:normalViewPr>
  <p:slideViewPr>
    <p:cSldViewPr>
      <p:cViewPr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-96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0EE2475-4493-49FC-88C6-EB2FE997DDA9}" type="datetimeFigureOut">
              <a:rPr lang="en-US"/>
              <a:pPr>
                <a:defRPr/>
              </a:pPr>
              <a:t>9/28/2017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noProof="0" smtClean="0"/>
              <a:t>انقر لتحرير أنماط النص الرئيسي</a:t>
            </a:r>
            <a:endParaRPr lang="en-US" noProof="0" smtClean="0"/>
          </a:p>
          <a:p>
            <a:pPr lvl="1"/>
            <a:r>
              <a:rPr lang="ar-SA" noProof="0" smtClean="0"/>
              <a:t>المستوى الثاني</a:t>
            </a:r>
            <a:endParaRPr lang="en-US" noProof="0" smtClean="0"/>
          </a:p>
          <a:p>
            <a:pPr lvl="2"/>
            <a:r>
              <a:rPr lang="ar-SA" noProof="0" smtClean="0"/>
              <a:t>المستوى الثالث</a:t>
            </a:r>
            <a:endParaRPr lang="en-US" noProof="0" smtClean="0"/>
          </a:p>
          <a:p>
            <a:pPr lvl="3"/>
            <a:r>
              <a:rPr lang="ar-SA" noProof="0" smtClean="0"/>
              <a:t>المستوى الرابع</a:t>
            </a:r>
            <a:endParaRPr lang="en-US" noProof="0" smtClean="0"/>
          </a:p>
          <a:p>
            <a:pPr lvl="4"/>
            <a:r>
              <a:rPr lang="ar-SA" noProof="0" smtClean="0"/>
              <a:t>المستوى الخامس</a:t>
            </a:r>
            <a:endParaRPr lang="en-US" noProof="0" smtClean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2AAA945-D9AB-47D3-8CDE-1D367C301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857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1BA36-B601-46C0-9A9D-736E06C4FAAF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91F35-9B41-41A7-A63C-CF2F4B469B4E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78785-DB49-480F-A3A0-E22B5D19ABD4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56BFF-3987-44CC-A883-82D707255117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4D810-D523-414C-8F96-379143BA41A7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7031E-8977-4671-804C-F0564C5910F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E33E5-A855-45F7-93B4-AC5A28C7A515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298F3-CBC0-47A4-A765-723F3EA85BC8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54021-9FA2-4609-909B-419AE4B0C349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6B0B-CB9B-4B1F-8605-17C223385AEF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C4255-1FFF-463D-9D9C-2DD1125C019A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DB700-FF8E-4811-B6EA-BD7921D433F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18C2-E25C-473B-BF70-339FCD8B5FA4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52A1B-AB7D-401F-A18F-C90413C5C673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3F0FB-34CD-4112-9501-85724F4AF739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DB271-ACDD-4B97-A2EB-14CD5D0FDF50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CDEC6-95A2-4C4E-801B-E11F7279B098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DAB26-7B3E-4C4E-8538-E41A123933B4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4F006-4694-4C48-85AD-310D6054979C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F5BD9-414E-4417-8D2C-EB8C2005C83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35514-7984-400F-8328-DC0B5F5509CC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21549-8199-45E2-A73C-07E625EA2DC0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95497B-BD77-45B0-A4A0-F61E2A71839D}" type="datetimeFigureOut">
              <a:rPr lang="ar-SA"/>
              <a:pPr>
                <a:defRPr/>
              </a:pPr>
              <a:t>08/01/1439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8EB0B5-AEA5-4906-B8C6-AB851ED62E44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ransition>
    <p:fade thruBlk="1"/>
  </p:transition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fadwa_siddig@yahoo.com" TargetMode="External"/><Relationship Id="rId7" Type="http://schemas.openxmlformats.org/officeDocument/2006/relationships/hyperlink" Target="mailto:rashahegazy55@yahoo.com" TargetMode="External"/><Relationship Id="rId2" Type="http://schemas.openxmlformats.org/officeDocument/2006/relationships/hyperlink" Target="mailto:bodor_sati@hotmail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fatimaalsagry1@yahoo.com" TargetMode="External"/><Relationship Id="rId5" Type="http://schemas.openxmlformats.org/officeDocument/2006/relationships/hyperlink" Target="mailto:mawada.idris@gmail.com" TargetMode="External"/><Relationship Id="rId4" Type="http://schemas.openxmlformats.org/officeDocument/2006/relationships/hyperlink" Target="mailto:sarab_515@hotmail.com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 descr="C:\Users\Abdallah\Pictures\نجرا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2928938" y="32861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sz="4400">
              <a:cs typeface="Simple Indust Shaded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01" name="مربع نص 24"/>
          <p:cNvSpPr txBox="1">
            <a:spLocks noChangeArrowheads="1"/>
          </p:cNvSpPr>
          <p:nvPr/>
        </p:nvSpPr>
        <p:spPr bwMode="auto">
          <a:xfrm>
            <a:off x="2571750" y="2643188"/>
            <a:ext cx="557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1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103" name="AutoShape 6" descr="خشب جوز"/>
          <p:cNvSpPr>
            <a:spLocks noChangeArrowheads="1"/>
          </p:cNvSpPr>
          <p:nvPr/>
        </p:nvSpPr>
        <p:spPr bwMode="auto">
          <a:xfrm>
            <a:off x="785786" y="2643188"/>
            <a:ext cx="7215214" cy="1928812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ar-QA" sz="6000" b="1" dirty="0">
                <a:solidFill>
                  <a:srgbClr val="FFEAAF"/>
                </a:solidFill>
                <a:latin typeface="Franklin Gothic Demi" pitchFamily="34" charset="0"/>
                <a:ea typeface="MS PGothic" pitchFamily="34" charset="-128"/>
                <a:cs typeface="PT Bold Heading" pitchFamily="2" charset="-78"/>
              </a:rPr>
              <a:t>بسم الله الرحمن الرحيم</a:t>
            </a:r>
            <a:endParaRPr lang="en-US" sz="6000" b="1" dirty="0">
              <a:solidFill>
                <a:srgbClr val="FFEAAF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</p:txBody>
      </p:sp>
    </p:spTree>
  </p:cSld>
  <p:clrMapOvr>
    <a:masterClrMapping/>
  </p:clrMapOvr>
  <p:transition advClick="0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12" y="395288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الرؤية والرسالة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AutoShape 5" descr="خشب جوز"/>
          <p:cNvSpPr>
            <a:spLocks noChangeArrowheads="1"/>
          </p:cNvSpPr>
          <p:nvPr/>
        </p:nvSpPr>
        <p:spPr bwMode="auto">
          <a:xfrm>
            <a:off x="142844" y="2000240"/>
            <a:ext cx="8770951" cy="1571636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algn="just" rtl="1"/>
            <a:r>
              <a:rPr lang="ar-SA" sz="3600" u="sng" dirty="0" smtClean="0">
                <a:solidFill>
                  <a:srgbClr val="FF0000"/>
                </a:solidFill>
                <a:cs typeface="AL-Mateen" pitchFamily="2" charset="-78"/>
              </a:rPr>
              <a:t>رؤية </a:t>
            </a:r>
            <a:r>
              <a:rPr lang="ar-SA" sz="3600" u="sng" dirty="0">
                <a:solidFill>
                  <a:srgbClr val="FF0000"/>
                </a:solidFill>
                <a:cs typeface="AL-Mateen" pitchFamily="2" charset="-78"/>
              </a:rPr>
              <a:t>القسم:</a:t>
            </a:r>
            <a:endParaRPr lang="en-US" sz="3600" u="sng" dirty="0">
              <a:solidFill>
                <a:srgbClr val="FF0000"/>
              </a:solidFill>
              <a:cs typeface="AL-Mateen" pitchFamily="2" charset="-78"/>
            </a:endParaRPr>
          </a:p>
          <a:p>
            <a:pPr algn="just" rtl="1"/>
            <a:r>
              <a:rPr lang="ar-SA" sz="2800" dirty="0">
                <a:solidFill>
                  <a:srgbClr val="FFFF00"/>
                </a:solidFill>
                <a:cs typeface="PT Bold Heading" pitchFamily="2" charset="-78"/>
              </a:rPr>
              <a:t>الريادة محليا وإقليما في التعليم في مجال علوم الحاسب التربويً. </a:t>
            </a:r>
            <a:r>
              <a:rPr lang="ar-SA" sz="2800" dirty="0" smtClean="0">
                <a:solidFill>
                  <a:srgbClr val="FFFF00"/>
                </a:solidFill>
                <a:cs typeface="PT Bold Heading" pitchFamily="2" charset="-78"/>
              </a:rPr>
              <a:t/>
            </a:r>
            <a:br>
              <a:rPr lang="ar-SA" sz="2800" dirty="0" smtClean="0">
                <a:solidFill>
                  <a:srgbClr val="FFFF00"/>
                </a:solidFill>
                <a:cs typeface="PT Bold Heading" pitchFamily="2" charset="-78"/>
              </a:rPr>
            </a:br>
            <a:endParaRPr lang="en-US" sz="2800" dirty="0">
              <a:solidFill>
                <a:srgbClr val="FFFF00"/>
              </a:solidFill>
              <a:cs typeface="PT Bold Heading" pitchFamily="2" charset="-78"/>
            </a:endParaRPr>
          </a:p>
        </p:txBody>
      </p:sp>
      <p:sp>
        <p:nvSpPr>
          <p:cNvPr id="25" name="AutoShape 5" descr="خشب جوز"/>
          <p:cNvSpPr>
            <a:spLocks noChangeArrowheads="1"/>
          </p:cNvSpPr>
          <p:nvPr/>
        </p:nvSpPr>
        <p:spPr bwMode="auto">
          <a:xfrm>
            <a:off x="71406" y="4071942"/>
            <a:ext cx="8770951" cy="2428892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algn="just" rtl="1"/>
            <a:r>
              <a:rPr lang="ar-SA" sz="3600" b="1" dirty="0" smtClean="0">
                <a:solidFill>
                  <a:srgbClr val="FF0000"/>
                </a:solidFill>
                <a:cs typeface="AL-Mateen" pitchFamily="2" charset="-78"/>
              </a:rPr>
              <a:t>رسالة </a:t>
            </a:r>
            <a:r>
              <a:rPr lang="ar-SA" sz="3600" b="1" dirty="0">
                <a:solidFill>
                  <a:srgbClr val="FF0000"/>
                </a:solidFill>
                <a:cs typeface="AL-Mateen" pitchFamily="2" charset="-78"/>
              </a:rPr>
              <a:t>القسم:</a:t>
            </a:r>
            <a:endParaRPr lang="en-US" sz="3600" dirty="0">
              <a:solidFill>
                <a:srgbClr val="FF0000"/>
              </a:solidFill>
              <a:cs typeface="AL-Mateen" pitchFamily="2" charset="-78"/>
            </a:endParaRPr>
          </a:p>
          <a:p>
            <a:pPr algn="r" rtl="1"/>
            <a:r>
              <a:rPr lang="ar-SA" sz="2800" dirty="0">
                <a:solidFill>
                  <a:srgbClr val="FFFF00"/>
                </a:solidFill>
                <a:cs typeface="PT Bold Heading" pitchFamily="2" charset="-78"/>
              </a:rPr>
              <a:t>إعداد كوادر علمية متميزة أكاديميا وتربويا في مجال علوم الحاسب </a:t>
            </a:r>
            <a:r>
              <a:rPr lang="ar-SA" sz="2800" dirty="0" smtClean="0">
                <a:solidFill>
                  <a:srgbClr val="FFFF00"/>
                </a:solidFill>
                <a:cs typeface="PT Bold Heading" pitchFamily="2" charset="-78"/>
              </a:rPr>
              <a:t>التربوي</a:t>
            </a:r>
            <a:endParaRPr lang="en-US" sz="28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algn="r" rtl="1"/>
            <a:r>
              <a:rPr lang="ar-SA" sz="2800" dirty="0" smtClean="0">
                <a:solidFill>
                  <a:srgbClr val="FFFF00"/>
                </a:solidFill>
                <a:cs typeface="PT Bold Heading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cs typeface="PT Bold Heading" pitchFamily="2" charset="-78"/>
              </a:rPr>
              <a:t>تواكب متطلبات التنمية المستدامة وتساير المتغيرات العلمية والتقنية التي يشهدها </a:t>
            </a:r>
            <a:r>
              <a:rPr lang="ar-SA" sz="2800" dirty="0" smtClean="0">
                <a:solidFill>
                  <a:srgbClr val="FFFF00"/>
                </a:solidFill>
                <a:cs typeface="PT Bold Heading" pitchFamily="2" charset="-78"/>
              </a:rPr>
              <a:t>العالم</a:t>
            </a:r>
            <a:endParaRPr lang="en-US" sz="28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algn="r" rtl="1"/>
            <a:r>
              <a:rPr lang="ar-SA" sz="2800" dirty="0" smtClean="0">
                <a:solidFill>
                  <a:srgbClr val="FFFF00"/>
                </a:solidFill>
                <a:cs typeface="PT Bold Heading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cs typeface="PT Bold Heading" pitchFamily="2" charset="-78"/>
              </a:rPr>
              <a:t>بما يتفق مع القيم الإسلامية.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sz="2800" dirty="0">
                <a:solidFill>
                  <a:srgbClr val="FFFF00"/>
                </a:solidFill>
                <a:cs typeface="AL-Mateen" pitchFamily="2" charset="-78"/>
              </a:rPr>
            </a:br>
            <a:endParaRPr lang="en-US" sz="2800" dirty="0">
              <a:solidFill>
                <a:srgbClr val="FFFF00"/>
              </a:solidFill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12" y="68245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أهداف القسم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AutoShape 5" descr="خشب جوز"/>
          <p:cNvSpPr>
            <a:spLocks noChangeArrowheads="1"/>
          </p:cNvSpPr>
          <p:nvPr/>
        </p:nvSpPr>
        <p:spPr bwMode="auto">
          <a:xfrm>
            <a:off x="142844" y="1383518"/>
            <a:ext cx="8770951" cy="5357850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 smtClean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lvl="0" algn="r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يهدف 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برنامج علوم الحاسب التربوي الى اعداد خريج يكون قادر علي: </a:t>
            </a:r>
          </a:p>
          <a:p>
            <a:pPr lvl="0" algn="r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الالمام بالقواعد والأسس النظرية المرتبطة بالتخصص.</a:t>
            </a:r>
          </a:p>
          <a:p>
            <a:pPr lvl="0" algn="r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التحليل </a:t>
            </a:r>
            <a:r>
              <a:rPr lang="ar-SA" sz="2400" dirty="0">
                <a:solidFill>
                  <a:srgbClr val="FFFF00"/>
                </a:solidFill>
                <a:cs typeface="PT Bold Heading" pitchFamily="2" charset="-78"/>
              </a:rPr>
              <a:t>العلمي للمشكلات في مجال علوم الحاسب ووضع الحلول المناسبة لها.</a:t>
            </a:r>
          </a:p>
          <a:p>
            <a:pPr lvl="0" algn="r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تحمل </a:t>
            </a:r>
            <a:r>
              <a:rPr lang="ar-SA" sz="2400" dirty="0">
                <a:solidFill>
                  <a:srgbClr val="FFFF00"/>
                </a:solidFill>
                <a:cs typeface="PT Bold Heading" pitchFamily="2" charset="-78"/>
              </a:rPr>
              <a:t>المسؤوليات المهنية والأخلاقية في بيئة العمل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التواصل </a:t>
            </a:r>
            <a:r>
              <a:rPr lang="ar-SA" sz="2400" dirty="0">
                <a:solidFill>
                  <a:srgbClr val="FFFF00"/>
                </a:solidFill>
                <a:cs typeface="PT Bold Heading" pitchFamily="2" charset="-78"/>
              </a:rPr>
              <a:t>بشكل فعال مع الاخرين والمشاركة في العمل الجماعي.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اتقان </a:t>
            </a:r>
            <a:r>
              <a:rPr lang="ar-SA" sz="2400" dirty="0">
                <a:solidFill>
                  <a:srgbClr val="FFFF00"/>
                </a:solidFill>
                <a:cs typeface="PT Bold Heading" pitchFamily="2" charset="-78"/>
              </a:rPr>
              <a:t>استخدام التقنيات الحديثة المطلوبة في بيئة العمل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ar-SA" sz="2400" dirty="0">
                <a:solidFill>
                  <a:srgbClr val="FFFF00"/>
                </a:solidFill>
                <a:cs typeface="PT Bold Heading" pitchFamily="2" charset="-78"/>
              </a:rPr>
              <a:t> التنوع في طرق التعلم والتعليم</a:t>
            </a:r>
          </a:p>
          <a:p>
            <a:pPr lvl="0" algn="r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</a:t>
            </a:r>
            <a:r>
              <a:rPr lang="ar-SA" sz="2400" dirty="0">
                <a:solidFill>
                  <a:srgbClr val="FFFF00"/>
                </a:solidFill>
                <a:cs typeface="PT Bold Heading" pitchFamily="2" charset="-78"/>
              </a:rPr>
              <a:t>إعداد الطالب للتعلم مدى الحياة</a:t>
            </a:r>
            <a:endParaRPr lang="ar-SA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r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.</a:t>
            </a:r>
            <a:endParaRPr lang="en-US" sz="2400" dirty="0">
              <a:solidFill>
                <a:srgbClr val="FFFF00"/>
              </a:solidFill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395288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مواصفات خريج برنامج علوم الحاسب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AutoShape 5" descr="خشب جوز"/>
          <p:cNvSpPr>
            <a:spLocks noChangeArrowheads="1"/>
          </p:cNvSpPr>
          <p:nvPr/>
        </p:nvSpPr>
        <p:spPr bwMode="auto">
          <a:xfrm>
            <a:off x="142844" y="1571612"/>
            <a:ext cx="8770951" cy="4857784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just" rtl="0" eaLnBrk="0" hangingPunct="0">
              <a:buFont typeface="Wingdings" pitchFamily="2" charset="2"/>
              <a:buChar char="q"/>
            </a:pPr>
            <a:endParaRPr lang="ar-SA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cs typeface="PT Bold Heading" pitchFamily="2" charset="-78"/>
              </a:rPr>
              <a:t> 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المعرفة بمجموعة شاملة ومتناسقة ومنظـَّمة من المعارف في مجال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علوم الحاسب، وبالنظريات والمبادئ المتعلقة بعلوم الحاسب.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القدرة على البحث في المشكلات المعقدة وإيجاد حلول ابتكاريه تحت قدر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محدود من التوجيه ، باستخدام رؤى من مجال علوم الحاسب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و من المجالات الأخرى ذات العلاقة.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القدرة على تحديد واستخدام الأساليب الرياضية والإحصائية المناسبة في 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التحليل وإيجاد الحلول للقضايا المعقدة ، والقدرة على اختيار واستخدام  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أكثر الآليات مناسبة لإيصال النتائج إلى المتلقين المختلفين.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القدرة على القيادة والاستعداد للتعاون الكامل مع الآخرين في المشاريع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 والمبادرات المشتركة. 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الإلمام بمجال واسع </a:t>
            </a:r>
            <a:r>
              <a:rPr lang="ar-SA" sz="2400" dirty="0" err="1" smtClean="0">
                <a:solidFill>
                  <a:srgbClr val="FFFF00"/>
                </a:solidFill>
                <a:cs typeface="PT Bold Heading" pitchFamily="2" charset="-78"/>
              </a:rPr>
              <a:t>و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متكامل من المعارف والمهارات المطلوبة للممارسة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 الفعالة في المجال المهني لعلوم الحاسب</a:t>
            </a:r>
            <a:r>
              <a:rPr lang="ar-SA" sz="2400" dirty="0" smtClean="0">
                <a:cs typeface="PT Bold Heading" pitchFamily="2" charset="-78"/>
              </a:rPr>
              <a:t>.</a:t>
            </a:r>
            <a:r>
              <a:rPr lang="en-US" sz="2400" dirty="0" smtClean="0">
                <a:cs typeface="PT Bold Heading" pitchFamily="2" charset="-78"/>
              </a:rPr>
              <a:t> </a:t>
            </a:r>
            <a:r>
              <a:rPr lang="ar-SA" sz="2400" dirty="0" smtClean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sz="2400" dirty="0" smtClean="0">
                <a:solidFill>
                  <a:srgbClr val="FFFF00"/>
                </a:solidFill>
                <a:cs typeface="AL-Mateen" pitchFamily="2" charset="-78"/>
              </a:rPr>
            </a:br>
            <a:endParaRPr lang="en-US" sz="2400" dirty="0">
              <a:solidFill>
                <a:srgbClr val="FFFF00"/>
              </a:solidFill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142852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مواصفات خريج برنامج علوم الحاسب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AutoShape 5" descr="خشب جوز"/>
          <p:cNvSpPr>
            <a:spLocks noChangeArrowheads="1"/>
          </p:cNvSpPr>
          <p:nvPr/>
        </p:nvSpPr>
        <p:spPr bwMode="auto">
          <a:xfrm>
            <a:off x="142844" y="1142984"/>
            <a:ext cx="8770951" cy="5286412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just" rtl="0" eaLnBrk="0" hangingPunct="0">
              <a:buFont typeface="Wingdings" pitchFamily="2" charset="2"/>
              <a:buChar char="q"/>
            </a:pPr>
            <a:endParaRPr lang="ar-SA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المعرفة العميقة والفهم الشامل لأدبيات الأبحاث في مجال علوم الحاسب.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المبادرة في تحديد المشكلات والقضايا </a:t>
            </a:r>
            <a:r>
              <a:rPr lang="ar-SA" sz="2400" dirty="0" err="1" smtClean="0">
                <a:solidFill>
                  <a:srgbClr val="FFFF00"/>
                </a:solidFill>
                <a:cs typeface="PT Bold Heading" pitchFamily="2" charset="-78"/>
              </a:rPr>
              <a:t>و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إيجاد الحلول لها في المواقف الفردية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 والجماعية، وممارسة القيادة لإيجاد حلولٍ عملية ومبتكرة.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تطبيق المُدركات النظرية وأساليب الاستقصاء المكتسبة من مجال علوم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 الحاسب في معالجة القضايا والمشكلات ضمن سياقات مختلفة.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إدراك طبيعة التغير السريع في المعلومات في مجال علوم الحسب ،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 والقدرة على مراعاة ذلك عند دراسة القضايا الأكاديمية أو المهنية   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 واقتراح الحلول لها. 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المشاركة في الأنشطة بهدف مواكبة أحدث التطورات في مجال علوم الحاسب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 الأكاديمية أو المهنية والاستمرار في تعزيز معارفهم وفهمهم الذاتي.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إظهار مستوى عالٍ من الأخلاقيات </a:t>
            </a:r>
            <a:r>
              <a:rPr lang="ar-SA" sz="2400" dirty="0" err="1" smtClean="0">
                <a:solidFill>
                  <a:srgbClr val="FFFF00"/>
                </a:solidFill>
                <a:cs typeface="PT Bold Heading" pitchFamily="2" charset="-78"/>
              </a:rPr>
              <a:t>و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انضباط السلوك </a:t>
            </a:r>
            <a:r>
              <a:rPr lang="ar-SA" sz="2400" dirty="0" err="1" smtClean="0">
                <a:solidFill>
                  <a:srgbClr val="FFFF00"/>
                </a:solidFill>
                <a:cs typeface="PT Bold Heading" pitchFamily="2" charset="-78"/>
              </a:rPr>
              <a:t>و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روح القيادة في</a:t>
            </a:r>
          </a:p>
          <a:p>
            <a:pPr lvl="0" algn="just" rtl="1"/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    الأوساط الأكاديمية والمهنية والاجتماعية.</a:t>
            </a:r>
            <a:endParaRPr lang="en-US" sz="2400" dirty="0" smtClean="0">
              <a:solidFill>
                <a:srgbClr val="FFFF00"/>
              </a:solidFill>
              <a:cs typeface="PT Bold Heading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التصرف بطرق تتوافق مع القيم </a:t>
            </a:r>
            <a:r>
              <a:rPr lang="ar-SA" sz="2400" dirty="0" err="1" smtClean="0">
                <a:solidFill>
                  <a:srgbClr val="FFFF00"/>
                </a:solidFill>
                <a:cs typeface="PT Bold Heading" pitchFamily="2" charset="-78"/>
              </a:rPr>
              <a:t>و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المعتقدات الإسلامية، وتعكس مستوياتٍ</a:t>
            </a:r>
          </a:p>
          <a:p>
            <a:pPr lvl="0" algn="just" rtl="1">
              <a:buFont typeface="Wingdings" pitchFamily="2" charset="2"/>
              <a:buChar char="q"/>
            </a:pP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عالية من الإخلاص </a:t>
            </a:r>
            <a:r>
              <a:rPr lang="ar-SA" sz="2400" dirty="0" err="1" smtClean="0">
                <a:solidFill>
                  <a:srgbClr val="FFFF00"/>
                </a:solidFill>
                <a:cs typeface="PT Bold Heading" pitchFamily="2" charset="-78"/>
              </a:rPr>
              <a:t>و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تحمل المسؤولية </a:t>
            </a:r>
            <a:r>
              <a:rPr lang="ar-SA" sz="2400" dirty="0" err="1" smtClean="0">
                <a:solidFill>
                  <a:srgbClr val="FFFF00"/>
                </a:solidFill>
                <a:cs typeface="PT Bold Heading" pitchFamily="2" charset="-78"/>
              </a:rPr>
              <a:t>و</a:t>
            </a:r>
            <a:r>
              <a:rPr lang="ar-SA" sz="2400" dirty="0" smtClean="0">
                <a:solidFill>
                  <a:srgbClr val="FFFF00"/>
                </a:solidFill>
                <a:cs typeface="PT Bold Heading" pitchFamily="2" charset="-78"/>
              </a:rPr>
              <a:t> الالتزام تجاه خدمة المجتمع</a:t>
            </a:r>
            <a:r>
              <a:rPr lang="ar-SA" sz="2400" dirty="0" smtClean="0">
                <a:cs typeface="PT Bold Heading" pitchFamily="2" charset="-78"/>
              </a:rPr>
              <a:t>.</a:t>
            </a:r>
            <a:endParaRPr lang="en-US" sz="2400" dirty="0" smtClean="0">
              <a:cs typeface="PT Bold Heading" pitchFamily="2" charset="-78"/>
            </a:endParaRPr>
          </a:p>
          <a:p>
            <a:pPr algn="just" rtl="1"/>
            <a:r>
              <a:rPr lang="ar-SA" sz="2400" dirty="0" smtClean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sz="2400" dirty="0" smtClean="0">
                <a:solidFill>
                  <a:srgbClr val="FFFF00"/>
                </a:solidFill>
                <a:cs typeface="AL-Mateen" pitchFamily="2" charset="-78"/>
              </a:rPr>
            </a:br>
            <a:endParaRPr lang="en-US" sz="2400" dirty="0">
              <a:solidFill>
                <a:srgbClr val="FFFF00"/>
              </a:solidFill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142852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214291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أعضاء هيئة التدريس بالقسم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5" name="جدول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409490"/>
              </p:ext>
            </p:extLst>
          </p:nvPr>
        </p:nvGraphicFramePr>
        <p:xfrm>
          <a:off x="214282" y="2741979"/>
          <a:ext cx="8715436" cy="3135293"/>
        </p:xfrm>
        <a:graphic>
          <a:graphicData uri="http://schemas.openxmlformats.org/drawingml/2006/table">
            <a:tbl>
              <a:tblPr rtl="1"/>
              <a:tblGrid>
                <a:gridCol w="283396"/>
                <a:gridCol w="2105400"/>
                <a:gridCol w="825134"/>
                <a:gridCol w="1759213"/>
                <a:gridCol w="916059"/>
                <a:gridCol w="2826234"/>
              </a:tblGrid>
              <a:tr h="59191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م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الاسم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المؤهل العلمي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التخصص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latin typeface="Calibri"/>
                          <a:ea typeface="Times New Roman"/>
                          <a:cs typeface="+mn-cs"/>
                        </a:rPr>
                        <a:t>المرتبة</a:t>
                      </a:r>
                      <a:endParaRPr lang="en-US" sz="160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latin typeface="Calibri"/>
                          <a:ea typeface="Times New Roman"/>
                          <a:cs typeface="+mn-cs"/>
                        </a:rPr>
                        <a:t>البريد الإلكتروني</a:t>
                      </a:r>
                      <a:endParaRPr lang="en-US" sz="160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8313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raditional Arabic"/>
                          <a:ea typeface="Times New Roman"/>
                          <a:cs typeface="+mn-cs"/>
                        </a:rPr>
                        <a:t>1</a:t>
                      </a:r>
                      <a:endParaRPr lang="en-US" sz="160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أ. بدور على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ماجستير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محاضر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2"/>
                        </a:rPr>
                        <a:t>bodor_sati@hotmail.com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Calibri"/>
                          <a:ea typeface="Times New Roman"/>
                          <a:cs typeface="+mn-cs"/>
                        </a:rPr>
                        <a:t>2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أ.فدوى صديق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>
                          <a:latin typeface="Calibri"/>
                          <a:ea typeface="Times New Roman"/>
                          <a:cs typeface="+mn-cs"/>
                        </a:rPr>
                        <a:t>ماجستير</a:t>
                      </a:r>
                      <a:endParaRPr lang="en-US" sz="160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هندسة  الحاسب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محاضر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3"/>
                        </a:rPr>
                        <a:t>fadwa_siddig@yahoo.com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Calibri"/>
                          <a:ea typeface="Times New Roman"/>
                          <a:cs typeface="+mn-cs"/>
                        </a:rPr>
                        <a:t>3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أ. هبة عبد المنعم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ماجستير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محاضر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4"/>
                        </a:rPr>
                        <a:t>sarab_515@hotmail.com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Calibri"/>
                          <a:ea typeface="Times New Roman"/>
                          <a:cs typeface="+mn-cs"/>
                        </a:rPr>
                        <a:t>4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أ. مودة ادريس عبدالله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smtClean="0">
                          <a:latin typeface="Calibri"/>
                          <a:ea typeface="Times New Roman"/>
                          <a:cs typeface="+mn-cs"/>
                        </a:rPr>
                        <a:t>ماجستير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 smtClean="0"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smtClean="0">
                          <a:latin typeface="Calibri"/>
                          <a:ea typeface="Times New Roman"/>
                          <a:cs typeface="+mn-cs"/>
                        </a:rPr>
                        <a:t>محاضر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5"/>
                        </a:rPr>
                        <a:t>mawada.idris@gmail.com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 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Calibri"/>
                          <a:ea typeface="Times New Roman"/>
                          <a:cs typeface="+mn-cs"/>
                        </a:rPr>
                        <a:t>5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د.</a:t>
                      </a:r>
                      <a:r>
                        <a:rPr lang="ar-SA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 فاطمة </a:t>
                      </a:r>
                      <a:r>
                        <a:rPr lang="ar-SA" sz="1600" kern="12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دفع الله محمد الحسن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دكتور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هندسة  الحاسب</a:t>
                      </a:r>
                      <a:endParaRPr lang="en-US" sz="1600" dirty="0"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smtClean="0">
                          <a:latin typeface="Calibri"/>
                          <a:ea typeface="Times New Roman"/>
                          <a:cs typeface="+mn-cs"/>
                        </a:rPr>
                        <a:t>محاضر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6"/>
                        </a:rPr>
                        <a:t>fatimaalsagry1</a:t>
                      </a:r>
                      <a:r>
                        <a:rPr lang="ar-SA" sz="1600" kern="12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6"/>
                        </a:rPr>
                        <a:t>@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6"/>
                        </a:rPr>
                        <a:t>yahoo.com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 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Calibri"/>
                          <a:ea typeface="Times New Roman"/>
                          <a:cs typeface="+mn-cs"/>
                        </a:rPr>
                        <a:t>6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أ. رشا </a:t>
                      </a:r>
                      <a:r>
                        <a:rPr lang="ar-SA" sz="1600" kern="12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ابراهيم حجازي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smtClean="0">
                          <a:latin typeface="Calibri"/>
                          <a:ea typeface="Times New Roman"/>
                          <a:cs typeface="+mn-cs"/>
                        </a:rPr>
                        <a:t>ماجستير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smtClean="0">
                          <a:latin typeface="Calibri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smtClean="0">
                          <a:latin typeface="Calibri"/>
                          <a:ea typeface="Times New Roman"/>
                          <a:cs typeface="+mn-cs"/>
                        </a:rPr>
                        <a:t>محاضر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7"/>
                        </a:rPr>
                        <a:t>rashahegazy55</a:t>
                      </a:r>
                      <a:r>
                        <a:rPr lang="ar-SA" sz="1600" kern="12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7"/>
                        </a:rPr>
                        <a:t>@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  <a:hlinkClick r:id="rId7"/>
                        </a:rPr>
                        <a:t>yahoo.com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 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751152"/>
              </p:ext>
            </p:extLst>
          </p:nvPr>
        </p:nvGraphicFramePr>
        <p:xfrm>
          <a:off x="214282" y="2708920"/>
          <a:ext cx="8715436" cy="3396075"/>
        </p:xfrm>
        <a:graphic>
          <a:graphicData uri="http://schemas.openxmlformats.org/drawingml/2006/table">
            <a:tbl>
              <a:tblPr rtl="1"/>
              <a:tblGrid>
                <a:gridCol w="300812"/>
                <a:gridCol w="2087984"/>
                <a:gridCol w="825134"/>
                <a:gridCol w="1759213"/>
                <a:gridCol w="916059"/>
                <a:gridCol w="2826234"/>
              </a:tblGrid>
              <a:tr h="59191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م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الاسم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المؤهل العلمي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latin typeface="Calibri"/>
                          <a:ea typeface="Times New Roman"/>
                          <a:cs typeface="+mn-cs"/>
                        </a:rPr>
                        <a:t>التخصص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latin typeface="Calibri"/>
                          <a:ea typeface="Times New Roman"/>
                          <a:cs typeface="+mn-cs"/>
                        </a:rPr>
                        <a:t>المرتبة</a:t>
                      </a:r>
                      <a:endParaRPr lang="en-US" sz="160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latin typeface="Calibri"/>
                          <a:ea typeface="Times New Roman"/>
                          <a:cs typeface="+mn-cs"/>
                        </a:rPr>
                        <a:t>البريد الإلكتروني</a:t>
                      </a:r>
                      <a:endParaRPr lang="en-US" sz="160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8313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raditional Arabic"/>
                          <a:ea typeface="Times New Roman"/>
                          <a:cs typeface="+mn-cs"/>
                        </a:rPr>
                        <a:t>7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د.خديجة </a:t>
                      </a:r>
                      <a:r>
                        <a:rPr lang="ar-SA" sz="1600" dirty="0" err="1" smtClean="0">
                          <a:latin typeface="Calibri"/>
                          <a:ea typeface="Times New Roman"/>
                          <a:cs typeface="+mn-cs"/>
                        </a:rPr>
                        <a:t>العيدروس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دكتور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 smtClean="0"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أستاذ مساعد</a:t>
                      </a:r>
                      <a:endParaRPr lang="en-US" sz="1600" dirty="0" smtClean="0"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0" i="0" u="sng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bintalameen@yahoo.com</a:t>
                      </a:r>
                      <a:endParaRPr lang="en-US" sz="1600" u="sng" kern="1200" dirty="0">
                        <a:solidFill>
                          <a:srgbClr val="0070C0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Calibri"/>
                          <a:ea typeface="Times New Roman"/>
                          <a:cs typeface="+mn-cs"/>
                        </a:rPr>
                        <a:t>8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د.</a:t>
                      </a:r>
                      <a:r>
                        <a:rPr lang="ar-SA" sz="1600" dirty="0" err="1" smtClean="0">
                          <a:latin typeface="Calibri"/>
                          <a:ea typeface="Times New Roman"/>
                          <a:cs typeface="+mn-cs"/>
                        </a:rPr>
                        <a:t>ريهام</a:t>
                      </a: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ar-SA" sz="1600" dirty="0" err="1" smtClean="0">
                          <a:latin typeface="Calibri"/>
                          <a:ea typeface="Times New Roman"/>
                          <a:cs typeface="+mn-cs"/>
                        </a:rPr>
                        <a:t>عبدالوهاب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دكتور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 smtClean="0"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أستاذ مساعد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u="sng" kern="1200" dirty="0" smtClean="0">
                          <a:solidFill>
                            <a:srgbClr val="0070C0"/>
                          </a:solidFill>
                          <a:latin typeface="+mn-lt"/>
                          <a:ea typeface="Times New Roman"/>
                          <a:cs typeface="+mn-cs"/>
                        </a:rPr>
                        <a:t>drrehamgharbia@gmail.com</a:t>
                      </a:r>
                      <a:endParaRPr lang="en-US" sz="1600" u="sng" kern="1200" dirty="0">
                        <a:solidFill>
                          <a:srgbClr val="0070C0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Calibri"/>
                          <a:ea typeface="Times New Roman"/>
                          <a:cs typeface="+mn-cs"/>
                        </a:rPr>
                        <a:t>9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فاطمة القرني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معيد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 smtClean="0"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معيد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u="sng" kern="1200" dirty="0" smtClean="0">
                          <a:solidFill>
                            <a:srgbClr val="0070C0"/>
                          </a:solidFill>
                          <a:latin typeface="+mn-lt"/>
                          <a:ea typeface="Times New Roman"/>
                          <a:cs typeface="+mn-cs"/>
                        </a:rPr>
                        <a:t>alqarnifatimah@hotmail.com</a:t>
                      </a:r>
                      <a:endParaRPr lang="en-US" sz="1600" u="sng" kern="1200" dirty="0">
                        <a:solidFill>
                          <a:srgbClr val="0070C0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Calibri"/>
                          <a:ea typeface="Times New Roman"/>
                          <a:cs typeface="+mn-cs"/>
                        </a:rPr>
                        <a:t>10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منى النهدي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Calibri"/>
                          <a:ea typeface="Times New Roman"/>
                          <a:cs typeface="+mn-cs"/>
                        </a:rPr>
                        <a:t>معيد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 smtClean="0"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معيد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0" i="0" u="sng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alfhyd@hotmail.com</a:t>
                      </a:r>
                      <a:endParaRPr lang="en-US" sz="1600" u="sng" kern="1200" dirty="0">
                        <a:solidFill>
                          <a:srgbClr val="0070C0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smtClean="0">
                          <a:latin typeface="Calibri"/>
                          <a:ea typeface="Times New Roman"/>
                          <a:cs typeface="+mn-cs"/>
                        </a:rPr>
                        <a:t>11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أروى </a:t>
                      </a:r>
                      <a:r>
                        <a:rPr lang="ar-SA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الصيعري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معيد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علوم الحاسب </a:t>
                      </a:r>
                      <a:endParaRPr lang="en-US" sz="1600" dirty="0" smtClean="0"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34217" marR="3421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dirty="0" smtClean="0">
                          <a:latin typeface="+mn-lt"/>
                          <a:ea typeface="Times New Roman"/>
                          <a:cs typeface="+mn-cs"/>
                        </a:rPr>
                        <a:t>معيد</a:t>
                      </a:r>
                      <a:endParaRPr lang="en-US" sz="1600" dirty="0"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34217" marR="3421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sng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h3h315@hotmail.com</a:t>
                      </a:r>
                      <a:endParaRPr lang="en-GB" sz="1600" u="sng" kern="1200" dirty="0">
                        <a:solidFill>
                          <a:srgbClr val="0070C0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142852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الخطة الدراسية لبرنامج علوم الحاسب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AutoShape 5" descr="خشب جوز"/>
          <p:cNvSpPr>
            <a:spLocks noChangeArrowheads="1"/>
          </p:cNvSpPr>
          <p:nvPr/>
        </p:nvSpPr>
        <p:spPr bwMode="auto">
          <a:xfrm>
            <a:off x="142844" y="1357298"/>
            <a:ext cx="8770951" cy="571504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just" rtl="1" eaLnBrk="0" hangingPunct="0">
              <a:buFont typeface="Wingdings" pitchFamily="2" charset="2"/>
              <a:buChar char="q"/>
            </a:pPr>
            <a:endParaRPr lang="ar-SA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latin typeface="+mj-lt"/>
                <a:cs typeface="AL-Mateen" pitchFamily="2" charset="-78"/>
              </a:rPr>
              <a:t>مقررات </a:t>
            </a:r>
            <a:r>
              <a:rPr lang="ar-SA" sz="2800" dirty="0">
                <a:solidFill>
                  <a:srgbClr val="FF0000"/>
                </a:solidFill>
                <a:latin typeface="+mj-lt"/>
                <a:cs typeface="AL-Mateen" pitchFamily="2" charset="-78"/>
              </a:rPr>
              <a:t>متطلب جامعة 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: 4 مقررات دراسية = 8 ساعات معتمدة (رمز :سلم</a:t>
            </a: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)</a:t>
            </a:r>
            <a:endParaRPr lang="en-US" sz="2800" dirty="0">
              <a:solidFill>
                <a:srgbClr val="FFFF00"/>
              </a:solidFill>
              <a:latin typeface="+mj-lt"/>
              <a:cs typeface="AL-Mateen" pitchFamily="2" charset="-78"/>
            </a:endParaRPr>
          </a:p>
          <a:p>
            <a:pPr algn="just" rtl="1"/>
            <a:r>
              <a:rPr lang="ar-SA" sz="2400" dirty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sz="2400" dirty="0">
                <a:solidFill>
                  <a:srgbClr val="FFFF00"/>
                </a:solidFill>
                <a:cs typeface="AL-Mateen" pitchFamily="2" charset="-78"/>
              </a:rPr>
            </a:br>
            <a:endParaRPr lang="en-US" sz="2400" dirty="0">
              <a:solidFill>
                <a:srgbClr val="FFFF00"/>
              </a:solidFill>
              <a:cs typeface="AL-Mateen" pitchFamily="2" charset="-78"/>
            </a:endParaRPr>
          </a:p>
        </p:txBody>
      </p:sp>
      <p:sp>
        <p:nvSpPr>
          <p:cNvPr id="25" name="AutoShape 5" descr="خشب جوز"/>
          <p:cNvSpPr>
            <a:spLocks noChangeArrowheads="1"/>
          </p:cNvSpPr>
          <p:nvPr/>
        </p:nvSpPr>
        <p:spPr bwMode="auto">
          <a:xfrm>
            <a:off x="142844" y="2214554"/>
            <a:ext cx="8770951" cy="785818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just" rtl="1" eaLnBrk="0" hangingPunct="0">
              <a:buFont typeface="Wingdings" pitchFamily="2" charset="2"/>
              <a:buChar char="q"/>
            </a:pPr>
            <a:endParaRPr lang="ar-SA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latin typeface="+mj-lt"/>
                <a:cs typeface="AL-Mateen" pitchFamily="2" charset="-78"/>
              </a:rPr>
              <a:t>مقررات </a:t>
            </a:r>
            <a:r>
              <a:rPr lang="ar-SA" sz="2800" dirty="0">
                <a:solidFill>
                  <a:srgbClr val="FF0000"/>
                </a:solidFill>
                <a:latin typeface="+mj-lt"/>
                <a:cs typeface="AL-Mateen" pitchFamily="2" charset="-78"/>
              </a:rPr>
              <a:t>تربوية (متطلب كلية) 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: 9 مقررات دراسية = 40 ساعة معتمدة </a:t>
            </a:r>
            <a:endParaRPr lang="ar-SA" sz="2800" dirty="0" smtClean="0">
              <a:solidFill>
                <a:srgbClr val="FFFF00"/>
              </a:solidFill>
              <a:latin typeface="+mj-lt"/>
              <a:cs typeface="AL-Mateen" pitchFamily="2" charset="-78"/>
            </a:endParaRPr>
          </a:p>
          <a:p>
            <a:pPr lvl="0" algn="just" rtl="1"/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                                                                                                                (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رمز : ترب – نفس – نهج)</a:t>
            </a:r>
            <a:endParaRPr lang="en-US" sz="2800" dirty="0">
              <a:solidFill>
                <a:srgbClr val="FFFF00"/>
              </a:solidFill>
              <a:latin typeface="+mj-lt"/>
              <a:cs typeface="AL-Mateen" pitchFamily="2" charset="-78"/>
            </a:endParaRPr>
          </a:p>
          <a:p>
            <a:pPr algn="just" rtl="1"/>
            <a:r>
              <a:rPr lang="ar-SA" sz="2400" dirty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sz="2400" dirty="0">
                <a:solidFill>
                  <a:srgbClr val="FFFF00"/>
                </a:solidFill>
                <a:cs typeface="AL-Mateen" pitchFamily="2" charset="-78"/>
              </a:rPr>
            </a:br>
            <a:endParaRPr lang="en-US" sz="2400" dirty="0">
              <a:solidFill>
                <a:srgbClr val="FFFF00"/>
              </a:solidFill>
              <a:cs typeface="AL-Mateen" pitchFamily="2" charset="-78"/>
            </a:endParaRPr>
          </a:p>
        </p:txBody>
      </p:sp>
      <p:sp>
        <p:nvSpPr>
          <p:cNvPr id="27" name="AutoShape 5" descr="خشب جوز"/>
          <p:cNvSpPr>
            <a:spLocks noChangeArrowheads="1"/>
          </p:cNvSpPr>
          <p:nvPr/>
        </p:nvSpPr>
        <p:spPr bwMode="auto">
          <a:xfrm>
            <a:off x="71406" y="3286124"/>
            <a:ext cx="8770951" cy="2571768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just" rtl="1" eaLnBrk="0" hangingPunct="0">
              <a:buFont typeface="Wingdings" pitchFamily="2" charset="2"/>
              <a:buChar char="q"/>
            </a:pPr>
            <a:endParaRPr lang="ar-SA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latin typeface="+mj-lt"/>
                <a:cs typeface="AL-Mateen" pitchFamily="2" charset="-78"/>
              </a:rPr>
              <a:t>مقررات </a:t>
            </a:r>
            <a:r>
              <a:rPr lang="ar-SA" sz="2800" dirty="0">
                <a:solidFill>
                  <a:srgbClr val="FF0000"/>
                </a:solidFill>
                <a:latin typeface="+mj-lt"/>
                <a:cs typeface="AL-Mateen" pitchFamily="2" charset="-78"/>
              </a:rPr>
              <a:t>علمية مرتبطة التخصص: </a:t>
            </a:r>
            <a:endParaRPr lang="en-US" sz="2800" dirty="0">
              <a:solidFill>
                <a:srgbClr val="FF0000"/>
              </a:solidFill>
              <a:latin typeface="+mj-lt"/>
              <a:cs typeface="AL-Mateen" pitchFamily="2" charset="-78"/>
            </a:endParaRPr>
          </a:p>
          <a:p>
            <a:pPr marL="804863" lvl="0" algn="just" rtl="1">
              <a:buFont typeface="Wingdings" pitchFamily="2" charset="2"/>
              <a:buChar char="Ø"/>
            </a:pP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    لغة 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انجليزية : 2 مقرر = 9 ساعات معتمدة (رمز : نجل</a:t>
            </a: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)</a:t>
            </a:r>
          </a:p>
          <a:p>
            <a:pPr marL="804863" lvl="0" algn="just" rtl="1">
              <a:buFont typeface="Wingdings" pitchFamily="2" charset="2"/>
              <a:buChar char="Ø"/>
            </a:pP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رياضيات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: 4 مقرر = 12 ساعات معتمدة (رمز : </a:t>
            </a:r>
            <a:r>
              <a:rPr lang="ar-SA" sz="2800" dirty="0" err="1">
                <a:solidFill>
                  <a:srgbClr val="FFFF00"/>
                </a:solidFill>
                <a:latin typeface="+mj-lt"/>
                <a:cs typeface="AL-Mateen" pitchFamily="2" charset="-78"/>
              </a:rPr>
              <a:t>ريض</a:t>
            </a: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)</a:t>
            </a:r>
          </a:p>
          <a:p>
            <a:pPr marL="804863" lvl="0" algn="just" rtl="1">
              <a:buFont typeface="Wingdings" pitchFamily="2" charset="2"/>
              <a:buChar char="Ø"/>
            </a:pP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فيزياء 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: 1 مقرر = 3 ساعات معتمدة (رمز : </a:t>
            </a:r>
            <a:r>
              <a:rPr lang="ar-SA" sz="2800" dirty="0" err="1">
                <a:solidFill>
                  <a:srgbClr val="FFFF00"/>
                </a:solidFill>
                <a:latin typeface="+mj-lt"/>
                <a:cs typeface="AL-Mateen" pitchFamily="2" charset="-78"/>
              </a:rPr>
              <a:t>فيز</a:t>
            </a: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)</a:t>
            </a:r>
          </a:p>
          <a:p>
            <a:pPr marL="804863" lvl="0" algn="just" rtl="1">
              <a:buFont typeface="Wingdings" pitchFamily="2" charset="2"/>
              <a:buChar char="Ø"/>
            </a:pP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هندسة 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الحاسبات والشبكات : 4 مقرر = 13 ساعات معتمدة (رمز : هند</a:t>
            </a: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)</a:t>
            </a:r>
          </a:p>
          <a:p>
            <a:pPr marL="804863" lvl="0" algn="just" rtl="1">
              <a:buFont typeface="Wingdings" pitchFamily="2" charset="2"/>
              <a:buChar char="Ø"/>
            </a:pP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نظم 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وتقنية المعلومات : 4 مقرر = 12 ساعات معتمدة (رمز : نال</a:t>
            </a: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)</a:t>
            </a:r>
            <a:endParaRPr lang="en-US" sz="2800" dirty="0">
              <a:solidFill>
                <a:srgbClr val="FFFF00"/>
              </a:solidFill>
              <a:latin typeface="+mj-lt"/>
              <a:cs typeface="AL-Mateen" pitchFamily="2" charset="-78"/>
            </a:endParaRPr>
          </a:p>
          <a:p>
            <a:pPr algn="just" rtl="1"/>
            <a:r>
              <a:rPr lang="ar-SA" sz="2400" dirty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sz="2400" dirty="0">
                <a:solidFill>
                  <a:srgbClr val="FFFF00"/>
                </a:solidFill>
                <a:cs typeface="AL-Mateen" pitchFamily="2" charset="-78"/>
              </a:rPr>
            </a:br>
            <a:endParaRPr lang="en-US" sz="2400" dirty="0">
              <a:solidFill>
                <a:srgbClr val="FFFF00"/>
              </a:solidFill>
              <a:cs typeface="AL-Mateen" pitchFamily="2" charset="-78"/>
            </a:endParaRPr>
          </a:p>
        </p:txBody>
      </p:sp>
      <p:sp>
        <p:nvSpPr>
          <p:cNvPr id="28" name="AutoShape 5" descr="خشب جوز"/>
          <p:cNvSpPr>
            <a:spLocks noChangeArrowheads="1"/>
          </p:cNvSpPr>
          <p:nvPr/>
        </p:nvSpPr>
        <p:spPr bwMode="auto">
          <a:xfrm>
            <a:off x="214282" y="6215058"/>
            <a:ext cx="8770951" cy="642942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just" rtl="1" eaLnBrk="0" hangingPunct="0">
              <a:buFont typeface="Wingdings" pitchFamily="2" charset="2"/>
              <a:buChar char="q"/>
            </a:pPr>
            <a:endParaRPr lang="ar-SA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  <a:p>
            <a:pPr lvl="0" algn="just" rtl="1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0000"/>
                </a:solidFill>
                <a:latin typeface="+mj-lt"/>
                <a:cs typeface="AL-Mateen" pitchFamily="2" charset="-78"/>
              </a:rPr>
              <a:t>مقررات </a:t>
            </a:r>
            <a:r>
              <a:rPr lang="ar-SA" sz="2800" dirty="0">
                <a:solidFill>
                  <a:srgbClr val="FF0000"/>
                </a:solidFill>
                <a:latin typeface="+mj-lt"/>
                <a:cs typeface="AL-Mateen" pitchFamily="2" charset="-78"/>
              </a:rPr>
              <a:t>التخصص 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: 17 مقرر دراسي = 59 ساعة معتمدة (رمز : عال)</a:t>
            </a:r>
            <a:endParaRPr lang="en-US" sz="2800" dirty="0">
              <a:solidFill>
                <a:srgbClr val="FFFF00"/>
              </a:solidFill>
              <a:latin typeface="+mj-lt"/>
              <a:cs typeface="AL-Mateen" pitchFamily="2" charset="-78"/>
            </a:endParaRPr>
          </a:p>
          <a:p>
            <a:pPr algn="just" rtl="1"/>
            <a:r>
              <a:rPr lang="ar-SA" sz="2400" dirty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sz="2400" dirty="0">
                <a:solidFill>
                  <a:srgbClr val="FFFF00"/>
                </a:solidFill>
                <a:cs typeface="AL-Mateen" pitchFamily="2" charset="-78"/>
              </a:rPr>
            </a:br>
            <a:endParaRPr lang="en-US" sz="2400" dirty="0">
              <a:solidFill>
                <a:srgbClr val="FFFF00"/>
              </a:solidFill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395288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الخطة الدراسية لبرنامج علوم الحاسب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7" name="جدول 26"/>
          <p:cNvGraphicFramePr>
            <a:graphicFrameLocks noGrp="1"/>
          </p:cNvGraphicFramePr>
          <p:nvPr/>
        </p:nvGraphicFramePr>
        <p:xfrm>
          <a:off x="642910" y="1571612"/>
          <a:ext cx="8001055" cy="256032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198742"/>
                <a:gridCol w="3679605"/>
                <a:gridCol w="1114579"/>
                <a:gridCol w="2008129"/>
              </a:tblGrid>
              <a:tr h="302043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FF0000"/>
                          </a:solidFill>
                        </a:rPr>
                        <a:t>المستوى : الأول (18 ساعة)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37401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رمز المقرر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اسم المقرر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عدد الساعات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المتطلب السابق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نجل-6</a:t>
                      </a:r>
                      <a:r>
                        <a:rPr lang="en-US" sz="1600" b="1" dirty="0"/>
                        <a:t>011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اللغة الانجليزية مكثف 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6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-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err="1"/>
                        <a:t>ريض</a:t>
                      </a:r>
                      <a:r>
                        <a:rPr lang="ar-SA" sz="1600" b="1" dirty="0"/>
                        <a:t>-3</a:t>
                      </a:r>
                      <a:r>
                        <a:rPr lang="en-US" sz="1600" b="1" dirty="0"/>
                        <a:t>100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رياضيات عامة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-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عال-4</a:t>
                      </a:r>
                      <a:r>
                        <a:rPr lang="en-US" sz="1600" b="1" dirty="0"/>
                        <a:t>101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مقدمة في الحاسبات وتقنية المعلومات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4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-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err="1"/>
                        <a:t>فيز</a:t>
                      </a:r>
                      <a:r>
                        <a:rPr lang="ar-SA" sz="1600" b="1" dirty="0"/>
                        <a:t>-3</a:t>
                      </a:r>
                      <a:r>
                        <a:rPr lang="en-US" sz="1600" b="1" dirty="0"/>
                        <a:t>101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فيزياء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-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111 سلم-2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المدخل إلى الثقافة الإسلامية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-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/>
        </p:nvGraphicFramePr>
        <p:xfrm>
          <a:off x="642911" y="3857628"/>
          <a:ext cx="8001056" cy="256032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198743"/>
                <a:gridCol w="3679605"/>
                <a:gridCol w="1114579"/>
                <a:gridCol w="2008129"/>
              </a:tblGrid>
              <a:tr h="302043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FF0000"/>
                          </a:solidFill>
                        </a:rPr>
                        <a:t>المستوى : الثاني ( 17  ساعة)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02043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نجل-3</a:t>
                      </a:r>
                      <a:r>
                        <a:rPr lang="en-US" sz="1600" b="1" dirty="0"/>
                        <a:t>012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اللغة الانجليزية لعلوم الحاسب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نجل-6</a:t>
                      </a:r>
                      <a:r>
                        <a:rPr lang="en-US" sz="1600" b="1" dirty="0"/>
                        <a:t>011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err="1"/>
                        <a:t>ريض</a:t>
                      </a:r>
                      <a:r>
                        <a:rPr lang="ar-SA" sz="1600" b="1" dirty="0"/>
                        <a:t>-3</a:t>
                      </a:r>
                      <a:r>
                        <a:rPr lang="en-US" sz="1600" b="1" dirty="0"/>
                        <a:t>202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التفاضل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err="1"/>
                        <a:t>ريض</a:t>
                      </a:r>
                      <a:r>
                        <a:rPr lang="ar-SA" sz="1600" b="1" dirty="0"/>
                        <a:t>-4</a:t>
                      </a:r>
                      <a:r>
                        <a:rPr lang="en-US" sz="1600" b="1" dirty="0"/>
                        <a:t>100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عال-4</a:t>
                      </a:r>
                      <a:r>
                        <a:rPr lang="en-US" sz="1600" b="1" dirty="0"/>
                        <a:t>202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البرمجة الهيكلية باستخدام لغة سي ++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عال-4</a:t>
                      </a:r>
                      <a:r>
                        <a:rPr lang="en-US" sz="1600" b="1" dirty="0"/>
                        <a:t>101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هند-3</a:t>
                      </a:r>
                      <a:r>
                        <a:rPr lang="en-US" sz="1600" b="1" dirty="0"/>
                        <a:t>201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الدوائر الكهربية والالكترونية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err="1"/>
                        <a:t>فيز</a:t>
                      </a:r>
                      <a:r>
                        <a:rPr lang="ar-SA" sz="1600" b="1" dirty="0"/>
                        <a:t>-3</a:t>
                      </a:r>
                      <a:r>
                        <a:rPr lang="en-US" sz="1600" b="1" dirty="0"/>
                        <a:t>101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112 سلم-2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ثقافة إسلامية 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-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110 ترب-2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أصول التربية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-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</a:tbl>
          </a:graphicData>
        </a:graphic>
      </p:graphicFrame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395288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الخطة الدراسية لبرنامج علوم الحاسب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6" name="جدول 25"/>
          <p:cNvGraphicFramePr>
            <a:graphicFrameLocks noGrp="1"/>
          </p:cNvGraphicFramePr>
          <p:nvPr/>
        </p:nvGraphicFramePr>
        <p:xfrm>
          <a:off x="714347" y="1348740"/>
          <a:ext cx="7929619" cy="512064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188040"/>
                <a:gridCol w="3646751"/>
                <a:gridCol w="1104628"/>
                <a:gridCol w="1990200"/>
              </a:tblGrid>
              <a:tr h="362904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rgbClr val="FF0000"/>
                          </a:solidFill>
                        </a:rPr>
                        <a:t>المستوى : الثالث ( 18  ساعة)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62904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عال-4</a:t>
                      </a:r>
                      <a:r>
                        <a:rPr lang="en-US" sz="1600" b="1" dirty="0"/>
                        <a:t>303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البرمجة الكائنية باستخدام لغة الجافا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عال-4</a:t>
                      </a:r>
                      <a:r>
                        <a:rPr lang="en-US" sz="1600" b="1"/>
                        <a:t>202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هند-4</a:t>
                      </a:r>
                      <a:r>
                        <a:rPr lang="en-US" sz="1600" b="1" dirty="0"/>
                        <a:t>302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تصميم المنطق الرقمي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 عال-4</a:t>
                      </a:r>
                      <a:r>
                        <a:rPr lang="en-US" sz="1600" b="1"/>
                        <a:t>101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230 نهج-2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المناهج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نال-3</a:t>
                      </a:r>
                      <a:r>
                        <a:rPr lang="en-US" sz="1600" b="1" dirty="0"/>
                        <a:t>301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أساسيات نظم المعلومات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 عال-4</a:t>
                      </a:r>
                      <a:r>
                        <a:rPr lang="en-US" sz="1600" b="1"/>
                        <a:t>101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err="1"/>
                        <a:t>ريض</a:t>
                      </a:r>
                      <a:r>
                        <a:rPr lang="ar-SA" sz="1600" b="1" dirty="0"/>
                        <a:t>-3</a:t>
                      </a:r>
                      <a:r>
                        <a:rPr lang="en-US" sz="1600" b="1" dirty="0"/>
                        <a:t>303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الرياضيات المتقطعة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ريض-3</a:t>
                      </a:r>
                      <a:r>
                        <a:rPr lang="en-US" sz="1600" b="1"/>
                        <a:t>202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113 سلم-2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ثقافة إسلامية 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FF0000"/>
                          </a:solidFill>
                        </a:rPr>
                        <a:t>المستوى : الرابع ( 18  ساعة)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62904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هند-3</a:t>
                      </a:r>
                      <a:r>
                        <a:rPr lang="en-US" sz="1600" b="1" dirty="0"/>
                        <a:t>403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تنظيم الحاسبات ولغة التجميع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هند-4</a:t>
                      </a:r>
                      <a:r>
                        <a:rPr lang="en-US" sz="1600" b="1"/>
                        <a:t>302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نال-3</a:t>
                      </a:r>
                      <a:r>
                        <a:rPr lang="en-US" sz="1600" b="1" dirty="0"/>
                        <a:t>402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مبادئ قواعد البيانات 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نال-3</a:t>
                      </a:r>
                      <a:r>
                        <a:rPr lang="en-US" sz="1600" b="1"/>
                        <a:t>301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404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تراكيب البيانات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عال-4</a:t>
                      </a:r>
                      <a:r>
                        <a:rPr lang="en-US" sz="1600" b="1"/>
                        <a:t>303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221 نفس-3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علم النفس التربوي 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-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err="1"/>
                        <a:t>ريض</a:t>
                      </a:r>
                      <a:r>
                        <a:rPr lang="ar-SA" sz="1600" b="1" dirty="0"/>
                        <a:t>-3</a:t>
                      </a:r>
                      <a:r>
                        <a:rPr lang="en-US" sz="1600" b="1" dirty="0"/>
                        <a:t>404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الإحصاء ونظرية الاحتمالات 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err="1" smtClean="0"/>
                        <a:t>ريض</a:t>
                      </a:r>
                      <a:r>
                        <a:rPr lang="ar-SA" sz="1600" b="1" dirty="0" smtClean="0"/>
                        <a:t>-3</a:t>
                      </a:r>
                      <a:r>
                        <a:rPr lang="en-US" sz="1600" b="1" dirty="0" smtClean="0"/>
                        <a:t>202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  <a:tr h="36290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114 سلم-2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ثقافة إسلامية 4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-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2204" marR="62204" marT="0" marB="0"/>
                </a:tc>
              </a:tr>
            </a:tbl>
          </a:graphicData>
        </a:graphic>
      </p:graphicFrame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395288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الخطة الدراسية لبرنامج علوم الحاسب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5" name="جدول 24"/>
          <p:cNvGraphicFramePr>
            <a:graphicFrameLocks noGrp="1"/>
          </p:cNvGraphicFramePr>
          <p:nvPr/>
        </p:nvGraphicFramePr>
        <p:xfrm>
          <a:off x="357157" y="1371600"/>
          <a:ext cx="8429684" cy="548640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262961"/>
                <a:gridCol w="3876726"/>
                <a:gridCol w="1174289"/>
                <a:gridCol w="2115708"/>
              </a:tblGrid>
              <a:tr h="327661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FF0000"/>
                          </a:solidFill>
                        </a:rPr>
                        <a:t>المستوى : الخامس ( 18  ساعة)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505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تصميم المترجمات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عال-4</a:t>
                      </a:r>
                      <a:r>
                        <a:rPr lang="en-US" sz="1600" b="1"/>
                        <a:t>303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506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نظم التشغيل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عال-3</a:t>
                      </a:r>
                      <a:r>
                        <a:rPr lang="en-US" sz="1600" b="1"/>
                        <a:t>404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507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تصميم وتحليل الخوارزميات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عال-3</a:t>
                      </a:r>
                      <a:r>
                        <a:rPr lang="en-US" sz="1600" b="1"/>
                        <a:t>404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369 نفس-2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التوجيه والإرشاد النفسي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-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هند-3</a:t>
                      </a:r>
                      <a:r>
                        <a:rPr lang="en-US" sz="1600" b="1" dirty="0"/>
                        <a:t>504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أساسيات تراسل البيانات والشبكات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101 عال-4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211 نهج-2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الحاسوب في التعليم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-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353 ترب-2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الإشراف التربوي ومهارات الاتصال  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-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FF0000"/>
                          </a:solidFill>
                        </a:rPr>
                        <a:t>المستوى : السادس ( 18  ساعة)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608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الرسم بالحاسب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101 عال-4 &amp; 303 عال-3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نال-3</a:t>
                      </a:r>
                      <a:r>
                        <a:rPr lang="en-US" sz="1600" b="1" dirty="0"/>
                        <a:t>603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تصميم وتحليل النظم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نال-3</a:t>
                      </a:r>
                      <a:r>
                        <a:rPr lang="en-US" sz="1600" b="1"/>
                        <a:t>301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609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الواجهة الحاسوبية البشرية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عال-4</a:t>
                      </a:r>
                      <a:r>
                        <a:rPr lang="en-US" sz="1600" b="1"/>
                        <a:t>303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610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مقدمة في هندسة البرمجيات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نال-3</a:t>
                      </a:r>
                      <a:r>
                        <a:rPr lang="en-US" sz="1600" b="1"/>
                        <a:t>402&amp; </a:t>
                      </a:r>
                      <a:r>
                        <a:rPr lang="ar-SA" sz="1600" b="1"/>
                        <a:t>عال-4</a:t>
                      </a:r>
                      <a:r>
                        <a:rPr lang="en-US" sz="1600" b="1"/>
                        <a:t>303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JO" sz="1600" b="1" dirty="0"/>
                        <a:t>341 نهج-2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JO" sz="1600" b="1" dirty="0"/>
                        <a:t>وسائل تقنية التعليم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-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  <a:tr h="327661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611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موضوعات خاصة في علوم الحاسب </a:t>
                      </a:r>
                      <a:r>
                        <a:rPr lang="en-US" sz="1600" b="1" dirty="0"/>
                        <a:t> 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-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8057" marR="58057" marT="0" marB="0"/>
                </a:tc>
              </a:tr>
            </a:tbl>
          </a:graphicData>
        </a:graphic>
      </p:graphicFrame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 descr="C:\Users\Abdallah\Pictures\نجرا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2928938" y="32861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sz="4400">
              <a:cs typeface="Simple Indust Shaded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01" name="مربع نص 24"/>
          <p:cNvSpPr txBox="1">
            <a:spLocks noChangeArrowheads="1"/>
          </p:cNvSpPr>
          <p:nvPr/>
        </p:nvSpPr>
        <p:spPr bwMode="auto">
          <a:xfrm>
            <a:off x="2571750" y="2643188"/>
            <a:ext cx="557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1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103" name="AutoShape 6" descr="خشب جوز"/>
          <p:cNvSpPr>
            <a:spLocks noChangeArrowheads="1"/>
          </p:cNvSpPr>
          <p:nvPr/>
        </p:nvSpPr>
        <p:spPr bwMode="auto">
          <a:xfrm>
            <a:off x="785786" y="2643188"/>
            <a:ext cx="7215214" cy="2857514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1">
              <a:defRPr/>
            </a:pPr>
            <a:r>
              <a:rPr lang="ar-SA" sz="6000" dirty="0">
                <a:solidFill>
                  <a:srgbClr val="FFFF00"/>
                </a:solidFill>
                <a:cs typeface="Andalus" pitchFamily="2" charset="-78"/>
              </a:rPr>
              <a:t>أهلا </a:t>
            </a:r>
            <a:r>
              <a:rPr lang="ar-SA" sz="6000" dirty="0" smtClean="0">
                <a:solidFill>
                  <a:srgbClr val="FFFF00"/>
                </a:solidFill>
                <a:cs typeface="Andalus" pitchFamily="2" charset="-78"/>
              </a:rPr>
              <a:t>ومرحبا بكم </a:t>
            </a:r>
            <a:r>
              <a:rPr lang="ar-SA" sz="6000" dirty="0">
                <a:solidFill>
                  <a:srgbClr val="FFFF00"/>
                </a:solidFill>
                <a:cs typeface="Andalus" pitchFamily="2" charset="-78"/>
              </a:rPr>
              <a:t>في </a:t>
            </a:r>
            <a:endParaRPr lang="en-US" sz="6000" dirty="0">
              <a:solidFill>
                <a:srgbClr val="FFFF00"/>
              </a:solidFill>
              <a:cs typeface="Andalus" pitchFamily="2" charset="-78"/>
            </a:endParaRPr>
          </a:p>
          <a:p>
            <a:pPr algn="ctr" rtl="1">
              <a:defRPr/>
            </a:pPr>
            <a:r>
              <a:rPr lang="ar-SA" sz="6000" dirty="0" smtClean="0">
                <a:solidFill>
                  <a:srgbClr val="FFFF00"/>
                </a:solidFill>
                <a:cs typeface="Andalus" pitchFamily="2" charset="-78"/>
              </a:rPr>
              <a:t>قسم علوم الحاسب </a:t>
            </a:r>
          </a:p>
          <a:p>
            <a:pPr algn="ctr" rtl="1">
              <a:defRPr/>
            </a:pPr>
            <a:r>
              <a:rPr lang="ar-JO" sz="6000" dirty="0" smtClean="0">
                <a:solidFill>
                  <a:srgbClr val="FFFF00"/>
                </a:solidFill>
                <a:cs typeface="Andalus" pitchFamily="2" charset="-78"/>
              </a:rPr>
              <a:t>كلية </a:t>
            </a:r>
            <a:r>
              <a:rPr lang="ar-JO" sz="6000" dirty="0">
                <a:solidFill>
                  <a:srgbClr val="FFFF00"/>
                </a:solidFill>
                <a:cs typeface="Andalus" pitchFamily="2" charset="-78"/>
              </a:rPr>
              <a:t>العلوم والآداب بشرورة</a:t>
            </a:r>
            <a:endParaRPr lang="ar-SA" sz="6000" dirty="0">
              <a:solidFill>
                <a:srgbClr val="FFFF00"/>
              </a:solidFill>
              <a:cs typeface="Andalus" pitchFamily="2" charset="-78"/>
            </a:endParaRPr>
          </a:p>
        </p:txBody>
      </p:sp>
    </p:spTree>
  </p:cSld>
  <p:clrMapOvr>
    <a:masterClrMapping/>
  </p:clrMapOvr>
  <p:transition advClick="0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395288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الخطة الدراسية لبرنامج علوم الحاسب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6" name="جدول 25"/>
          <p:cNvGraphicFramePr>
            <a:graphicFrameLocks noGrp="1"/>
          </p:cNvGraphicFramePr>
          <p:nvPr/>
        </p:nvGraphicFramePr>
        <p:xfrm>
          <a:off x="500033" y="1616742"/>
          <a:ext cx="8215371" cy="4829268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230852"/>
                <a:gridCol w="3778166"/>
                <a:gridCol w="1144434"/>
                <a:gridCol w="2061919"/>
              </a:tblGrid>
              <a:tr h="389148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FF0000"/>
                          </a:solidFill>
                        </a:rPr>
                        <a:t>المستوى : السابع ( 18  ساعة)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8914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نال-3</a:t>
                      </a:r>
                      <a:r>
                        <a:rPr lang="en-US" sz="1600" b="1" dirty="0"/>
                        <a:t>704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النظم المعتمدة على الشبكة </a:t>
                      </a:r>
                      <a:r>
                        <a:rPr lang="ar-SA" sz="1600" b="1" dirty="0" err="1"/>
                        <a:t>العنكبوتية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هند-3</a:t>
                      </a:r>
                      <a:r>
                        <a:rPr lang="en-US" sz="1600" b="1"/>
                        <a:t>504 &amp; -3</a:t>
                      </a:r>
                      <a:r>
                        <a:rPr lang="ar-SA" sz="1600" b="1"/>
                        <a:t>نال</a:t>
                      </a:r>
                      <a:r>
                        <a:rPr lang="en-US" sz="1600" b="1"/>
                        <a:t>402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352 ترب-2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الإدارة المدرسية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-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353 نهج -3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طرق تدريس الحاسب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-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712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تأمين الحاسبات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هند-3</a:t>
                      </a:r>
                      <a:r>
                        <a:rPr lang="en-US" sz="1600" b="1"/>
                        <a:t>504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7XX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مقرر اختياري 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7</a:t>
                      </a:r>
                      <a:r>
                        <a:rPr lang="ar-SA" sz="1600" b="1" dirty="0"/>
                        <a:t>13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مشروع التخرج-1 (مقترح البحث)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إنهاء 90 ساعة معتمدة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عال-3</a:t>
                      </a:r>
                      <a:r>
                        <a:rPr lang="en-US" sz="1600" b="1" dirty="0"/>
                        <a:t>715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مقدمة في الذكاء الاصطناعي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عال-3</a:t>
                      </a:r>
                      <a:r>
                        <a:rPr lang="en-US" sz="1600" b="1"/>
                        <a:t>404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 gridSpan="4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FF0000"/>
                          </a:solidFill>
                        </a:rPr>
                        <a:t>المستوى : الثامن ( 12  ساعة)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8914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عال</a:t>
                      </a:r>
                      <a:r>
                        <a:rPr lang="en-US" sz="1600" b="1" dirty="0"/>
                        <a:t>8</a:t>
                      </a:r>
                      <a:r>
                        <a:rPr lang="ar-SA" sz="1600" b="1" dirty="0"/>
                        <a:t>23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مشروع التخرج-2 (تنفيذ البحث)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4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عال-3</a:t>
                      </a:r>
                      <a:r>
                        <a:rPr lang="en-US" sz="1600" b="1"/>
                        <a:t>71</a:t>
                      </a:r>
                      <a:r>
                        <a:rPr lang="ar-SA" sz="1600" b="1"/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476 نهج-8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/>
                        <a:t>تربية عملية ميدانية</a:t>
                      </a:r>
                      <a:endParaRPr lang="en-US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8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/>
                        <a:t>353 نهج -3</a:t>
                      </a:r>
                      <a:endParaRPr lang="en-US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89148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FF0000"/>
                          </a:solidFill>
                        </a:rPr>
                        <a:t>ا</a:t>
                      </a:r>
                      <a:r>
                        <a:rPr lang="ar-SA" sz="2400" b="1" dirty="0">
                          <a:solidFill>
                            <a:srgbClr val="FF0000"/>
                          </a:solidFill>
                          <a:cs typeface="AL-Mateen" pitchFamily="2" charset="-78"/>
                        </a:rPr>
                        <a:t>لمجموع (إجمالي عدد الساعات) : 136 ساعة معتمدة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L-Mateen" pitchFamily="2" charset="-78"/>
                      </a:endParaRPr>
                    </a:p>
                  </a:txBody>
                  <a:tcPr marL="64724" marR="6472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08" y="395288"/>
            <a:ext cx="6786610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الخطة الدراسية لبرنامج علوم الحاسب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5" name="جدول 24"/>
          <p:cNvGraphicFramePr>
            <a:graphicFrameLocks noGrp="1"/>
          </p:cNvGraphicFramePr>
          <p:nvPr/>
        </p:nvGraphicFramePr>
        <p:xfrm>
          <a:off x="714348" y="2714620"/>
          <a:ext cx="7715305" cy="411480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155930"/>
                <a:gridCol w="3548191"/>
                <a:gridCol w="1074773"/>
                <a:gridCol w="1936411"/>
              </a:tblGrid>
              <a:tr h="337401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رمز المقرر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اسم المقرر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عدد الساعات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المتطلب السابق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715 عال-3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نظم تشغيل متقدمة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506 عال-3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716 عال-3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هندسة برمجيات متقدمة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610 عال-3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717 عال-3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الرسم بالحاسب متقدم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608 عال-3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718 عال-3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الحوسبة اللاسلكية والمتنقلة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504 عال-3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719 عال-3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معالجة اللغة الطبيعية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609 عال-3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720 عال-3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استخراج البيانات والتعدين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402 عال-3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721 عال-3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تنظيم حاسبات متقدم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/>
                        <a:t>403 عال-3</a:t>
                      </a:r>
                      <a:endParaRPr lang="en-US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  <a:tr h="30204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722 عال-3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 err="1"/>
                        <a:t>النمذجة</a:t>
                      </a:r>
                      <a:r>
                        <a:rPr lang="ar-SA" sz="1800" b="1" dirty="0"/>
                        <a:t> والمحاكاة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/>
                        <a:t>404 </a:t>
                      </a:r>
                      <a:r>
                        <a:rPr lang="ar-SA" sz="1800" b="1" dirty="0" err="1"/>
                        <a:t>ريض</a:t>
                      </a:r>
                      <a:r>
                        <a:rPr lang="ar-SA" sz="1800" b="1" dirty="0"/>
                        <a:t>-3</a:t>
                      </a:r>
                      <a:endParaRPr lang="en-US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4724" marR="64724" marT="0" marB="0"/>
                </a:tc>
              </a:tr>
            </a:tbl>
          </a:graphicData>
        </a:graphic>
      </p:graphicFrame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7072330" y="2000240"/>
            <a:ext cx="1857356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AL-Mateen" pitchFamily="2" charset="-78"/>
              </a:rPr>
              <a:t>مقرر اختياري</a:t>
            </a:r>
            <a:endParaRPr kumimoji="0" lang="en-US" sz="1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714480" y="2928934"/>
            <a:ext cx="6786610" cy="1643074"/>
            <a:chOff x="156" y="885"/>
            <a:chExt cx="5443" cy="194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4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571874" y="3462337"/>
            <a:ext cx="4500588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أسئلة واستفسارات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642910" y="2857496"/>
            <a:ext cx="7775575" cy="341632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50000">
                <a:srgbClr val="996600"/>
              </a:gs>
              <a:gs pos="100000">
                <a:srgbClr val="000000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996600"/>
            </a:extrusionClr>
          </a:sp3d>
        </p:spPr>
        <p:txBody>
          <a:bodyPr wrap="square">
            <a:spAutoFit/>
            <a:flatTx/>
          </a:bodyPr>
          <a:lstStyle/>
          <a:p>
            <a:pPr algn="ctr"/>
            <a:r>
              <a:rPr lang="ar-QA" sz="5400" b="1" dirty="0" smtClean="0">
                <a:solidFill>
                  <a:srgbClr val="FFEAAF"/>
                </a:solidFill>
                <a:latin typeface="Times New Roman" pitchFamily="18" charset="0"/>
                <a:cs typeface="AL-Bsher" pitchFamily="2" charset="-78"/>
              </a:rPr>
              <a:t>م</a:t>
            </a:r>
            <a:r>
              <a:rPr lang="ar-SA" sz="5400" b="1" dirty="0" smtClean="0">
                <a:solidFill>
                  <a:srgbClr val="FFEAAF"/>
                </a:solidFill>
                <a:latin typeface="Times New Roman" pitchFamily="18" charset="0"/>
                <a:cs typeface="AL-Bsher" pitchFamily="2" charset="-78"/>
              </a:rPr>
              <a:t>ع أطيب أمنيات جميع أعضاء هيئة التدريس بالقسم لطلبة القسم المستجدين بالتوفيق والسداد</a:t>
            </a:r>
            <a:endParaRPr lang="en-US" sz="5400" b="1" dirty="0">
              <a:solidFill>
                <a:srgbClr val="FFEAAF"/>
              </a:solidFill>
              <a:latin typeface="Times New Roman" pitchFamily="18" charset="0"/>
              <a:cs typeface="AL-Bsher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C:\Users\Abdallah\Pictures\نجرا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3" name="Group 7"/>
          <p:cNvGrpSpPr>
            <a:grpSpLocks/>
          </p:cNvGrpSpPr>
          <p:nvPr/>
        </p:nvGrpSpPr>
        <p:grpSpPr bwMode="auto">
          <a:xfrm>
            <a:off x="2714612" y="395288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4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86375" y="2071678"/>
            <a:ext cx="3857625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مقدمة</a:t>
            </a:r>
            <a:endParaRPr lang="en-US" sz="2800" dirty="0">
              <a:solidFill>
                <a:schemeClr val="bg1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1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     </a:t>
            </a:r>
            <a:r>
              <a:rPr lang="ar-JO" sz="4400" dirty="0" smtClean="0">
                <a:ea typeface="AL-Mohanad Bold"/>
                <a:cs typeface="AL-Mateen" pitchFamily="2" charset="-78"/>
              </a:rPr>
              <a:t>المحتوى</a:t>
            </a:r>
            <a:r>
              <a:rPr lang="ar-SA" sz="4400" dirty="0" smtClean="0">
                <a:ea typeface="AL-Mohanad Bold"/>
                <a:cs typeface="AL-Mateen" pitchFamily="2" charset="-78"/>
              </a:rPr>
              <a:t>   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27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86375" y="3500438"/>
            <a:ext cx="3857625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قيم </a:t>
            </a:r>
            <a:r>
              <a:rPr lang="ar-SA" sz="2800" b="1" dirty="0" smtClean="0">
                <a:solidFill>
                  <a:srgbClr val="FFEAAF"/>
                </a:solidFill>
                <a:cs typeface="PT Bold Heading" pitchFamily="2" charset="-78"/>
              </a:rPr>
              <a:t>القسم (ميثاق الشرف)</a:t>
            </a:r>
            <a:endParaRPr lang="en-US" sz="2800" dirty="0">
              <a:solidFill>
                <a:schemeClr val="bg1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5128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86375" y="2786058"/>
            <a:ext cx="3857625" cy="642937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نبذه عن القسم</a:t>
            </a:r>
            <a:endParaRPr lang="en-US" sz="2800" dirty="0">
              <a:solidFill>
                <a:schemeClr val="bg1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28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86375" y="4214818"/>
            <a:ext cx="3857625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رؤية القسم</a:t>
            </a:r>
            <a:endParaRPr lang="en-US" sz="2800" dirty="0">
              <a:solidFill>
                <a:schemeClr val="bg1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29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86375" y="4929198"/>
            <a:ext cx="3857625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ar-SA" sz="2800" b="1" dirty="0" smtClean="0">
                <a:solidFill>
                  <a:srgbClr val="FFEAAF"/>
                </a:solidFill>
                <a:cs typeface="PT Bold Heading" pitchFamily="2" charset="-78"/>
              </a:rPr>
              <a:t>رسالة </a:t>
            </a: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القسم</a:t>
            </a:r>
            <a:endParaRPr lang="en-US" sz="2800" dirty="0">
              <a:solidFill>
                <a:schemeClr val="bg1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31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433" y="2071678"/>
            <a:ext cx="5072071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625475" indent="-625475">
              <a:defRPr/>
            </a:pP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مواصفات خريج برنامج علوم الحاسب</a:t>
            </a:r>
            <a:endParaRPr lang="en-US" sz="2800" dirty="0">
              <a:solidFill>
                <a:srgbClr val="FFEAAF"/>
              </a:solidFill>
              <a:cs typeface="PT Bold Heading" pitchFamily="2" charset="-78"/>
            </a:endParaRPr>
          </a:p>
        </p:txBody>
      </p:sp>
      <p:sp>
        <p:nvSpPr>
          <p:cNvPr id="35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3500438"/>
            <a:ext cx="4572032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625475" indent="-625475" algn="ctr">
              <a:defRPr/>
            </a:pP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الخطة الدراسية </a:t>
            </a:r>
            <a:r>
              <a:rPr lang="ar-SA" sz="2800" b="1" dirty="0" smtClean="0">
                <a:solidFill>
                  <a:srgbClr val="FFEAAF"/>
                </a:solidFill>
                <a:cs typeface="PT Bold Heading" pitchFamily="2" charset="-78"/>
              </a:rPr>
              <a:t>الجديدة للقسم</a:t>
            </a:r>
            <a:endParaRPr lang="ar-SA" sz="2800" b="1" dirty="0">
              <a:solidFill>
                <a:srgbClr val="FFEAAF"/>
              </a:solidFill>
              <a:cs typeface="PT Bold Heading" pitchFamily="2" charset="-78"/>
            </a:endParaRPr>
          </a:p>
        </p:txBody>
      </p:sp>
      <p:sp>
        <p:nvSpPr>
          <p:cNvPr id="36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2844" y="2786058"/>
            <a:ext cx="5000660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أعضاء هيئة التدريس </a:t>
            </a:r>
            <a:r>
              <a:rPr lang="ar-SA" sz="2800" b="1" dirty="0" err="1">
                <a:solidFill>
                  <a:srgbClr val="FFEAAF"/>
                </a:solidFill>
                <a:cs typeface="PT Bold Heading" pitchFamily="2" charset="-78"/>
              </a:rPr>
              <a:t>و</a:t>
            </a: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 الهيئة المعاونة</a:t>
            </a:r>
            <a:endParaRPr lang="en-US" sz="2800" dirty="0">
              <a:solidFill>
                <a:schemeClr val="bg1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37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290439" y="4221088"/>
            <a:ext cx="3857625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625475" indent="-625475" algn="ctr">
              <a:defRPr/>
            </a:pPr>
            <a:r>
              <a:rPr lang="ar-SA" sz="2800" b="1" dirty="0" smtClean="0">
                <a:solidFill>
                  <a:srgbClr val="FFEAAF"/>
                </a:solidFill>
                <a:cs typeface="PT Bold Heading" pitchFamily="2" charset="-78"/>
              </a:rPr>
              <a:t>أسئلة واستفسارات</a:t>
            </a:r>
            <a:endParaRPr lang="en-US" sz="2800" dirty="0">
              <a:solidFill>
                <a:srgbClr val="FFEAAF"/>
              </a:solidFill>
            </a:endParaRPr>
          </a:p>
        </p:txBody>
      </p:sp>
      <p:sp>
        <p:nvSpPr>
          <p:cNvPr id="38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86375" y="5715016"/>
            <a:ext cx="3857625" cy="642938"/>
          </a:xfrm>
          <a:prstGeom prst="actionButtonBlank">
            <a:avLst/>
          </a:prstGeom>
          <a:gradFill rotWithShape="1">
            <a:gsLst>
              <a:gs pos="0">
                <a:srgbClr val="321021"/>
              </a:gs>
              <a:gs pos="50000">
                <a:srgbClr val="6B2347"/>
              </a:gs>
              <a:gs pos="100000">
                <a:srgbClr val="32102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ar-SA" sz="2800" b="1" dirty="0" smtClean="0">
                <a:solidFill>
                  <a:srgbClr val="FFEAAF"/>
                </a:solidFill>
                <a:cs typeface="PT Bold Heading" pitchFamily="2" charset="-78"/>
              </a:rPr>
              <a:t>أهداف </a:t>
            </a:r>
            <a:r>
              <a:rPr lang="ar-SA" sz="2800" b="1" dirty="0">
                <a:solidFill>
                  <a:srgbClr val="FFEAAF"/>
                </a:solidFill>
                <a:cs typeface="PT Bold Heading" pitchFamily="2" charset="-78"/>
              </a:rPr>
              <a:t>القسم</a:t>
            </a:r>
            <a:endParaRPr lang="en-US" sz="2800" dirty="0">
              <a:solidFill>
                <a:schemeClr val="bg1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7" grpId="0" animBg="1"/>
      <p:bldP spid="5128" grpId="0" animBg="1"/>
      <p:bldP spid="28" grpId="0" animBg="1"/>
      <p:bldP spid="29" grpId="0" animBg="1"/>
      <p:bldP spid="31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C:\Users\Abdallah\Pictures\نجرا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12" y="395288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مــــــقـــــــدمـــــــــة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7" name="AutoShape 5" descr="خشب جوز"/>
          <p:cNvSpPr>
            <a:spLocks noChangeArrowheads="1"/>
          </p:cNvSpPr>
          <p:nvPr/>
        </p:nvSpPr>
        <p:spPr bwMode="auto">
          <a:xfrm>
            <a:off x="1071538" y="2428868"/>
            <a:ext cx="7842257" cy="857256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algn="ctr" eaLnBrk="0" hangingPunct="0"/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تكنولوجيا الحاسب وصناعته تعتبر الأكبر والأسرع نموا في العالم</a:t>
            </a:r>
            <a:endParaRPr lang="en-US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</p:txBody>
      </p:sp>
      <p:sp>
        <p:nvSpPr>
          <p:cNvPr id="38" name="AutoShape 5" descr="خشب جوز"/>
          <p:cNvSpPr>
            <a:spLocks noChangeArrowheads="1"/>
          </p:cNvSpPr>
          <p:nvPr/>
        </p:nvSpPr>
        <p:spPr bwMode="auto">
          <a:xfrm>
            <a:off x="142844" y="3571876"/>
            <a:ext cx="8699513" cy="2143140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algn="r" eaLnBrk="0" hangingPunct="0"/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الطلب على الحوسبة عالية الأداء هي القوة المحركة للتطورات في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:</a:t>
            </a:r>
          </a:p>
          <a:p>
            <a:pPr marL="98266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جميع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جوانب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التعليم (طرق التدريس – تبادل المعلومات – </a:t>
            </a:r>
          </a:p>
          <a:p>
            <a:pPr marL="982663" algn="r" rtl="1" eaLnBrk="0" hangingPunct="0"/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                                               التعلم الالكتروني - التعلم عن بعد .......)</a:t>
            </a:r>
          </a:p>
          <a:p>
            <a:pPr marL="98266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وقطاع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الأعمال (شركات – بنوك – مصانع – وحدات إدارية أو خدمية).</a:t>
            </a:r>
            <a:endParaRPr lang="en-US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C:\Users\Abdallah\Pictures\نجرا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12" y="395288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مــــــقـــــــدمـــــــــة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AutoShape 5" descr="خشب جوز"/>
          <p:cNvSpPr>
            <a:spLocks noChangeArrowheads="1"/>
          </p:cNvSpPr>
          <p:nvPr/>
        </p:nvSpPr>
        <p:spPr bwMode="auto">
          <a:xfrm>
            <a:off x="928662" y="2214554"/>
            <a:ext cx="7842257" cy="3929090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algn="r" eaLnBrk="0" hangingPunct="0"/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أصبحت أجهزة الكمبيوتر جزءا لا يتجزأ من النظم الكبيرة التي تتطلب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الكثير</a:t>
            </a:r>
          </a:p>
          <a:p>
            <a:pPr algn="r" eaLnBrk="0" hangingPunct="0"/>
            <a:r>
              <a:rPr lang="en-US" sz="2800" dirty="0" smtClean="0">
                <a:solidFill>
                  <a:srgbClr val="FFFF00"/>
                </a:solidFill>
                <a:cs typeface="AL-Mateen" pitchFamily="2" charset="-78"/>
              </a:rPr>
              <a:t> :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من مراقبة متطورة بما فيها </a:t>
            </a:r>
            <a:endParaRPr lang="ar-SA" sz="2800" dirty="0" smtClean="0">
              <a:solidFill>
                <a:srgbClr val="FFFF00"/>
              </a:solidFill>
              <a:cs typeface="AL-Mateen" pitchFamily="2" charset="-78"/>
            </a:endParaRPr>
          </a:p>
          <a:p>
            <a:pPr marL="80486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السيارات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،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			</a:t>
            </a:r>
          </a:p>
          <a:p>
            <a:pPr marL="80486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والأجهزة الطبية، </a:t>
            </a:r>
          </a:p>
          <a:p>
            <a:pPr marL="80486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ونظم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الاتصالات السلكية واللاسلكية </a:t>
            </a:r>
            <a:endParaRPr lang="ar-SA" sz="2800" dirty="0" smtClean="0">
              <a:solidFill>
                <a:srgbClr val="FFFF00"/>
              </a:solidFill>
              <a:cs typeface="AL-Mateen" pitchFamily="2" charset="-78"/>
            </a:endParaRPr>
          </a:p>
          <a:p>
            <a:pPr marL="80486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والنظم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التعليمية </a:t>
            </a:r>
            <a:endParaRPr lang="ar-SA" sz="2800" dirty="0" smtClean="0">
              <a:solidFill>
                <a:srgbClr val="FFFF00"/>
              </a:solidFill>
              <a:cs typeface="AL-Mateen" pitchFamily="2" charset="-78"/>
            </a:endParaRPr>
          </a:p>
          <a:p>
            <a:pPr marL="80486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ونظم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التشغيل الآلي </a:t>
            </a:r>
            <a:endParaRPr lang="ar-SA" sz="2800" dirty="0" smtClean="0">
              <a:solidFill>
                <a:srgbClr val="FFFF00"/>
              </a:solidFill>
              <a:cs typeface="AL-Mateen" pitchFamily="2" charset="-78"/>
            </a:endParaRPr>
          </a:p>
          <a:p>
            <a:pPr marL="80486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والتشغيل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عن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بعد</a:t>
            </a:r>
            <a:endParaRPr lang="en-US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C:\Users\Abdallah\Pictures\نجرا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12" y="395288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مــــــقـــــــدمـــــــــة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AutoShape 5" descr="خشب جوز"/>
          <p:cNvSpPr>
            <a:spLocks noChangeArrowheads="1"/>
          </p:cNvSpPr>
          <p:nvPr/>
        </p:nvSpPr>
        <p:spPr bwMode="auto">
          <a:xfrm>
            <a:off x="0" y="2214554"/>
            <a:ext cx="8770919" cy="4143404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algn="r" rtl="1" eaLnBrk="0" hangingPunct="0"/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فضلا على أن أجهزة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الحاسب تلعب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دورا رئيسيا وراء العديد من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التكنولوجيات</a:t>
            </a:r>
          </a:p>
          <a:p>
            <a:pPr algn="r" rtl="1" eaLnBrk="0" hangingPunct="0"/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الجديدة والمثيرة اليوم، بما في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ذلك، </a:t>
            </a:r>
          </a:p>
          <a:p>
            <a:pPr algn="r" rtl="1" eaLnBrk="0" hangingPunct="0">
              <a:buFont typeface="Wingdings" pitchFamily="2" charset="2"/>
              <a:buChar char="q"/>
            </a:pPr>
            <a:r>
              <a:rPr lang="ar-SA" sz="2800" dirty="0">
                <a:solidFill>
                  <a:srgbClr val="FF0000"/>
                </a:solidFill>
                <a:cs typeface="AL-Mateen" pitchFamily="2" charset="-78"/>
              </a:rPr>
              <a:t>المنتجات </a:t>
            </a:r>
            <a:r>
              <a:rPr lang="ar-SA" sz="2800" dirty="0" smtClean="0">
                <a:solidFill>
                  <a:srgbClr val="FF0000"/>
                </a:solidFill>
                <a:cs typeface="AL-Mateen" pitchFamily="2" charset="-78"/>
              </a:rPr>
              <a:t>الاستهلاكية</a:t>
            </a:r>
          </a:p>
          <a:p>
            <a:pPr algn="r" rtl="1" eaLnBrk="0" hangingPunct="0"/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                              (التسوق عبر الانترنت </a:t>
            </a:r>
            <a:r>
              <a:rPr lang="en-US" sz="2800" dirty="0" smtClean="0">
                <a:solidFill>
                  <a:srgbClr val="FFFF00"/>
                </a:solidFill>
                <a:cs typeface="AL-Mateen" pitchFamily="2" charset="-78"/>
              </a:rPr>
              <a:t>Marketing Through Internet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)</a:t>
            </a:r>
          </a:p>
          <a:p>
            <a:pPr indent="355600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cs typeface="AL-Mateen" pitchFamily="2" charset="-78"/>
              </a:rPr>
              <a:t>والوسائط المتعددة التفاعلية</a:t>
            </a:r>
          </a:p>
          <a:p>
            <a:pPr indent="355600" algn="r" rtl="1" eaLnBrk="0" hangingPunct="0"/>
            <a:r>
              <a:rPr lang="ar-SA" sz="2800" dirty="0" smtClean="0">
                <a:solidFill>
                  <a:srgbClr val="FF0000"/>
                </a:solidFill>
                <a:cs typeface="AL-Mateen" pitchFamily="2" charset="-78"/>
              </a:rPr>
              <a:t>                                                   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(</a:t>
            </a:r>
            <a:r>
              <a:rPr lang="en-US" sz="2800" dirty="0" smtClean="0">
                <a:solidFill>
                  <a:srgbClr val="FFFF00"/>
                </a:solidFill>
                <a:cs typeface="AL-Mateen" pitchFamily="2" charset="-78"/>
              </a:rPr>
              <a:t>Remote Video Conferences </a:t>
            </a:r>
          </a:p>
          <a:p>
            <a:pPr marL="804863" algn="r" rtl="1" eaLnBrk="0" hangingPunct="0"/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                                                                          </a:t>
            </a:r>
            <a:r>
              <a:rPr lang="en-US" sz="2800" dirty="0" smtClean="0">
                <a:solidFill>
                  <a:srgbClr val="FFFF00"/>
                </a:solidFill>
                <a:cs typeface="AL-Mateen" pitchFamily="2" charset="-78"/>
              </a:rPr>
              <a:t>Remote Learning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)</a:t>
            </a:r>
          </a:p>
          <a:p>
            <a:pPr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0000"/>
                </a:solidFill>
                <a:cs typeface="AL-Mateen" pitchFamily="2" charset="-78"/>
              </a:rPr>
              <a:t>وشبكات الحاسب عالية السرعة</a:t>
            </a:r>
          </a:p>
          <a:p>
            <a:pPr algn="r" rtl="1" eaLnBrk="0" hangingPunct="0"/>
            <a:r>
              <a:rPr lang="ar-SA" sz="2800" dirty="0" smtClean="0">
                <a:solidFill>
                  <a:srgbClr val="FF0000"/>
                </a:solidFill>
                <a:cs typeface="AL-Mateen" pitchFamily="2" charset="-78"/>
              </a:rPr>
              <a:t>                                                                                        </a:t>
            </a:r>
            <a:r>
              <a:rPr lang="en-US" sz="2800" dirty="0" smtClean="0">
                <a:solidFill>
                  <a:srgbClr val="FFFF00"/>
                </a:solidFill>
                <a:cs typeface="AL-Mateen" pitchFamily="2" charset="-78"/>
              </a:rPr>
              <a:t>(LAN-MAN-WAN) </a:t>
            </a:r>
          </a:p>
          <a:p>
            <a:pPr marL="804863" algn="r" rtl="1" eaLnBrk="0" hangingPunct="0">
              <a:buFont typeface="Wingdings" pitchFamily="2" charset="2"/>
              <a:buChar char="q"/>
            </a:pPr>
            <a:endParaRPr lang="en-US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C:\Users\Abdallah\Pictures\نجرا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12" y="395288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مــــــقـــــــدمـــــــــة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AutoShape 5" descr="خشب جوز"/>
          <p:cNvSpPr>
            <a:spLocks noChangeArrowheads="1"/>
          </p:cNvSpPr>
          <p:nvPr/>
        </p:nvSpPr>
        <p:spPr bwMode="auto">
          <a:xfrm>
            <a:off x="214282" y="3643314"/>
            <a:ext cx="8556637" cy="3214710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algn="r" rtl="1" eaLnBrk="0" hangingPunct="0"/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قسم علوم الحاسب يهدف إلى إعداد الكوادر المتخصصة ذوي الخبرة العملية والنظرية </a:t>
            </a: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في</a:t>
            </a:r>
          </a:p>
          <a:p>
            <a:pPr algn="r" rtl="1" eaLnBrk="0" hangingPunct="0"/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latin typeface="+mj-lt"/>
                <a:cs typeface="AL-Mateen" pitchFamily="2" charset="-78"/>
              </a:rPr>
              <a:t>مجالات علوم </a:t>
            </a:r>
            <a:r>
              <a:rPr lang="ar-SA" sz="2800" dirty="0" smtClean="0">
                <a:solidFill>
                  <a:srgbClr val="FFFF00"/>
                </a:solidFill>
                <a:latin typeface="+mj-lt"/>
                <a:cs typeface="AL-Mateen" pitchFamily="2" charset="-78"/>
              </a:rPr>
              <a:t>الحاسب المختلفة :</a:t>
            </a:r>
          </a:p>
          <a:p>
            <a:pPr marL="90011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البرمجة 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PROGRAMMING </a:t>
            </a:r>
            <a:endParaRPr lang="ar-SA" sz="2800" dirty="0" smtClean="0">
              <a:solidFill>
                <a:schemeClr val="bg1"/>
              </a:solidFill>
              <a:latin typeface="+mj-lt"/>
              <a:cs typeface="AL-Mateen" pitchFamily="2" charset="-78"/>
            </a:endParaRPr>
          </a:p>
          <a:p>
            <a:pPr marL="90011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 </a:t>
            </a:r>
            <a:r>
              <a:rPr lang="ar-SA" sz="2800" dirty="0">
                <a:solidFill>
                  <a:schemeClr val="bg1"/>
                </a:solidFill>
                <a:latin typeface="+mj-lt"/>
                <a:cs typeface="AL-Mateen" pitchFamily="2" charset="-78"/>
              </a:rPr>
              <a:t>والذكاء الاصطناعي </a:t>
            </a:r>
            <a:r>
              <a:rPr lang="ar-SA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ARTIFICIAL INTELLIGENCE </a:t>
            </a:r>
            <a:endParaRPr lang="ar-SA" sz="2800" dirty="0" smtClean="0">
              <a:solidFill>
                <a:schemeClr val="bg1"/>
              </a:solidFill>
              <a:latin typeface="+mj-lt"/>
              <a:cs typeface="AL-Mateen" pitchFamily="2" charset="-78"/>
            </a:endParaRPr>
          </a:p>
          <a:p>
            <a:pPr marL="90011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وهندسة </a:t>
            </a:r>
            <a:r>
              <a:rPr lang="ar-SA" sz="2800" dirty="0">
                <a:solidFill>
                  <a:schemeClr val="bg1"/>
                </a:solidFill>
                <a:latin typeface="+mj-lt"/>
                <a:cs typeface="AL-Mateen" pitchFamily="2" charset="-78"/>
              </a:rPr>
              <a:t>البرمجيات </a:t>
            </a:r>
            <a:r>
              <a:rPr lang="ar-SA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SOFTWARE ENGINEERING </a:t>
            </a:r>
            <a:endParaRPr lang="ar-SA" sz="2800" dirty="0" smtClean="0">
              <a:solidFill>
                <a:schemeClr val="bg1"/>
              </a:solidFill>
              <a:latin typeface="+mj-lt"/>
              <a:cs typeface="AL-Mateen" pitchFamily="2" charset="-78"/>
            </a:endParaRPr>
          </a:p>
          <a:p>
            <a:pPr marL="90011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و نظم التشغيل 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AL-Mateen" pitchFamily="2" charset="-78"/>
              </a:rPr>
              <a:t>OPERATING SYSTEMS </a:t>
            </a:r>
            <a:endParaRPr lang="ar-SA" sz="2800" dirty="0" smtClean="0">
              <a:solidFill>
                <a:schemeClr val="bg1"/>
              </a:solidFill>
              <a:latin typeface="+mj-lt"/>
              <a:cs typeface="AL-Mateen" pitchFamily="2" charset="-78"/>
            </a:endParaRPr>
          </a:p>
          <a:p>
            <a:pPr marL="900113"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  <a:latin typeface="+mj-lt"/>
                <a:ea typeface="MS PGothic" pitchFamily="34" charset="-128"/>
                <a:cs typeface="AL-Mateen" pitchFamily="2" charset="-78"/>
              </a:rPr>
              <a:t>الانترنت وتطبيقاته </a:t>
            </a:r>
            <a:r>
              <a:rPr lang="ar-SA" sz="2800" dirty="0">
                <a:solidFill>
                  <a:schemeClr val="bg1"/>
                </a:solidFill>
                <a:latin typeface="+mj-lt"/>
                <a:ea typeface="MS PGothic" pitchFamily="34" charset="-128"/>
                <a:cs typeface="AL-Mateen" pitchFamily="2" charset="-78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ea typeface="MS PGothic" pitchFamily="34" charset="-128"/>
                <a:cs typeface="AL-Mateen" pitchFamily="2" charset="-78"/>
              </a:rPr>
              <a:t>WEB APPLICATIONS </a:t>
            </a:r>
            <a:endParaRPr lang="en-US" sz="2800" dirty="0">
              <a:solidFill>
                <a:schemeClr val="bg1"/>
              </a:solidFill>
              <a:latin typeface="+mj-lt"/>
              <a:ea typeface="MS PGothic" pitchFamily="34" charset="-128"/>
              <a:cs typeface="AL-Mateen" pitchFamily="2" charset="-78"/>
            </a:endParaRPr>
          </a:p>
        </p:txBody>
      </p:sp>
      <p:sp>
        <p:nvSpPr>
          <p:cNvPr id="26" name="AutoShape 5" descr="خشب جوز"/>
          <p:cNvSpPr>
            <a:spLocks noChangeArrowheads="1"/>
          </p:cNvSpPr>
          <p:nvPr/>
        </p:nvSpPr>
        <p:spPr bwMode="auto">
          <a:xfrm>
            <a:off x="1000100" y="1714488"/>
            <a:ext cx="7842257" cy="1714512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algn="r" rtl="1" eaLnBrk="0" hangingPunct="0"/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تطوير هذه التطبيقات تتطلب مهنيين من ذوي المهارات في كل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من</a:t>
            </a:r>
          </a:p>
          <a:p>
            <a:pPr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الأجهزة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 </a:t>
            </a:r>
            <a:r>
              <a:rPr lang="en-US" sz="2800" dirty="0" smtClean="0">
                <a:solidFill>
                  <a:srgbClr val="FFFF00"/>
                </a:solidFill>
                <a:cs typeface="AL-Mateen" pitchFamily="2" charset="-78"/>
              </a:rPr>
              <a:t>HARDWARE </a:t>
            </a:r>
            <a:endParaRPr lang="ar-SA" sz="2800" dirty="0" smtClean="0">
              <a:solidFill>
                <a:srgbClr val="FFFF00"/>
              </a:solidFill>
              <a:cs typeface="AL-Mateen" pitchFamily="2" charset="-78"/>
            </a:endParaRPr>
          </a:p>
          <a:p>
            <a:pPr algn="r" rtl="1" eaLnBrk="0" hangingPunct="0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وتصميم البرمجيات </a:t>
            </a:r>
            <a:r>
              <a:rPr lang="en-US" sz="2800" dirty="0" smtClean="0">
                <a:solidFill>
                  <a:srgbClr val="FFFF00"/>
                </a:solidFill>
                <a:cs typeface="AL-Mateen" pitchFamily="2" charset="-78"/>
              </a:rPr>
              <a:t>SOFTWARE </a:t>
            </a:r>
            <a:endParaRPr lang="en-US" sz="2800" b="1" dirty="0">
              <a:solidFill>
                <a:srgbClr val="FFFF00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C:\Users\Abdallah\Pictures\نجرا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12" y="395288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نبذة عن القسم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AutoShape 5" descr="خشب جوز"/>
          <p:cNvSpPr>
            <a:spLocks noChangeArrowheads="1"/>
          </p:cNvSpPr>
          <p:nvPr/>
        </p:nvSpPr>
        <p:spPr bwMode="auto">
          <a:xfrm>
            <a:off x="214282" y="2214554"/>
            <a:ext cx="8556637" cy="4214842"/>
          </a:xfrm>
          <a:prstGeom prst="flowChartAlternateProcess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ctr" rtl="0" eaLnBrk="0" hangingPunct="0"/>
            <a:endParaRPr lang="ar-SA" sz="1400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PT Bold Heading" pitchFamily="2" charset="-78"/>
            </a:endParaRPr>
          </a:p>
          <a:p>
            <a:pPr marL="514350" indent="-514350" algn="r" rtl="1" eaLnBrk="0" hangingPunct="0">
              <a:buFont typeface="Wingdings" pitchFamily="2" charset="2"/>
              <a:buChar char="q"/>
            </a:pP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تم إنشاء قسم علوم الحاسب بكلية العلوم والآداب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بشروره</a:t>
            </a:r>
          </a:p>
          <a:p>
            <a:pPr marL="1255713" indent="-355600" algn="r" rtl="1" eaLnBrk="0" hangingPunct="0">
              <a:buFont typeface="Arial" pitchFamily="34" charset="0"/>
              <a:buChar char="•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بشطر الطلاب 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 في 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الفصل الدراسي الأول للعام الجامعي </a:t>
            </a:r>
            <a:r>
              <a:rPr lang="ar-SA" sz="2000" dirty="0">
                <a:solidFill>
                  <a:srgbClr val="FFFF00"/>
                </a:solidFill>
                <a:cs typeface="AL-Mateen" pitchFamily="2" charset="-78"/>
              </a:rPr>
              <a:t>1430</a:t>
            </a:r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>/ </a:t>
            </a:r>
            <a:r>
              <a:rPr lang="ar-SA" sz="2000" dirty="0" smtClean="0">
                <a:solidFill>
                  <a:srgbClr val="FFFF00"/>
                </a:solidFill>
                <a:cs typeface="AL-Mateen" pitchFamily="2" charset="-78"/>
              </a:rPr>
              <a:t>1431</a:t>
            </a:r>
          </a:p>
          <a:p>
            <a:pPr marL="1255713" indent="-355600" algn="r" rtl="1" eaLnBrk="0" hangingPunct="0">
              <a:buFont typeface="Arial" pitchFamily="34" charset="0"/>
              <a:buChar char="•"/>
            </a:pP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بشطر الطالبات الفصل الدراسي الأول للعام الجامعي </a:t>
            </a:r>
            <a:r>
              <a:rPr lang="ar-SA" sz="2000" dirty="0" smtClean="0">
                <a:solidFill>
                  <a:srgbClr val="FFFF00"/>
                </a:solidFill>
                <a:cs typeface="AL-Mateen" pitchFamily="2" charset="-78"/>
              </a:rPr>
              <a:t>1431</a:t>
            </a:r>
            <a:r>
              <a:rPr lang="ar-SA" sz="2800" dirty="0" smtClean="0">
                <a:solidFill>
                  <a:srgbClr val="FFFF00"/>
                </a:solidFill>
                <a:cs typeface="AL-Mateen" pitchFamily="2" charset="-78"/>
              </a:rPr>
              <a:t>/ </a:t>
            </a:r>
            <a:r>
              <a:rPr lang="ar-SA" sz="2000" dirty="0" smtClean="0">
                <a:solidFill>
                  <a:srgbClr val="FFFF00"/>
                </a:solidFill>
                <a:cs typeface="AL-Mateen" pitchFamily="2" charset="-78"/>
              </a:rPr>
              <a:t>1432</a:t>
            </a:r>
            <a:endParaRPr lang="ar-SA" sz="2800" dirty="0" smtClean="0">
              <a:solidFill>
                <a:srgbClr val="FFFF00"/>
              </a:solidFill>
              <a:cs typeface="AL-Mateen" pitchFamily="2" charset="-78"/>
            </a:endParaRPr>
          </a:p>
          <a:p>
            <a:pPr algn="r" rtl="1" eaLnBrk="0" hangingPunct="0"/>
            <a:endParaRPr lang="en-US" sz="2800" dirty="0">
              <a:solidFill>
                <a:srgbClr val="FFFF00"/>
              </a:solidFill>
              <a:latin typeface="+mj-lt"/>
              <a:ea typeface="MS PGothic" pitchFamily="34" charset="-128"/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12" y="395288"/>
            <a:ext cx="4929222" cy="860425"/>
            <a:chOff x="156" y="885"/>
            <a:chExt cx="5443" cy="194"/>
          </a:xfrm>
        </p:grpSpPr>
        <p:sp>
          <p:nvSpPr>
            <p:cNvPr id="580616" name="Rectangle 8"/>
            <p:cNvSpPr>
              <a:spLocks noChangeArrowheads="1"/>
            </p:cNvSpPr>
            <p:nvPr/>
          </p:nvSpPr>
          <p:spPr bwMode="auto">
            <a:xfrm>
              <a:off x="156" y="885"/>
              <a:ext cx="5443" cy="194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7" name="Rectangle 9"/>
            <p:cNvSpPr>
              <a:spLocks noChangeArrowheads="1"/>
            </p:cNvSpPr>
            <p:nvPr/>
          </p:nvSpPr>
          <p:spPr bwMode="auto">
            <a:xfrm>
              <a:off x="156" y="979"/>
              <a:ext cx="5443" cy="89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8" name="Freeform 10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4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93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19" name="Freeform 11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8A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0" name="Freeform 12"/>
            <p:cNvSpPr>
              <a:spLocks/>
            </p:cNvSpPr>
            <p:nvPr/>
          </p:nvSpPr>
          <p:spPr bwMode="auto">
            <a:xfrm>
              <a:off x="156" y="988"/>
              <a:ext cx="5443" cy="7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9"/>
                </a:cxn>
                <a:cxn ang="0">
                  <a:pos x="597" y="29"/>
                </a:cxn>
                <a:cxn ang="0">
                  <a:pos x="568" y="29"/>
                </a:cxn>
                <a:cxn ang="0">
                  <a:pos x="539" y="29"/>
                </a:cxn>
                <a:cxn ang="0">
                  <a:pos x="515" y="29"/>
                </a:cxn>
                <a:cxn ang="0">
                  <a:pos x="491" y="29"/>
                </a:cxn>
                <a:cxn ang="0">
                  <a:pos x="467" y="29"/>
                </a:cxn>
                <a:cxn ang="0">
                  <a:pos x="448" y="29"/>
                </a:cxn>
                <a:cxn ang="0">
                  <a:pos x="424" y="29"/>
                </a:cxn>
                <a:cxn ang="0">
                  <a:pos x="400" y="29"/>
                </a:cxn>
                <a:cxn ang="0">
                  <a:pos x="371" y="29"/>
                </a:cxn>
                <a:cxn ang="0">
                  <a:pos x="332" y="29"/>
                </a:cxn>
                <a:cxn ang="0">
                  <a:pos x="294" y="29"/>
                </a:cxn>
                <a:cxn ang="0">
                  <a:pos x="246" y="29"/>
                </a:cxn>
                <a:cxn ang="0">
                  <a:pos x="188" y="29"/>
                </a:cxn>
                <a:cxn ang="0">
                  <a:pos x="121" y="29"/>
                </a:cxn>
                <a:cxn ang="0">
                  <a:pos x="44" y="29"/>
                </a:cxn>
                <a:cxn ang="0">
                  <a:pos x="0" y="24"/>
                </a:cxn>
                <a:cxn ang="0">
                  <a:pos x="0" y="14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9"/>
                  </a:lnTo>
                  <a:lnTo>
                    <a:pt x="616" y="19"/>
                  </a:lnTo>
                  <a:lnTo>
                    <a:pt x="616" y="29"/>
                  </a:lnTo>
                  <a:lnTo>
                    <a:pt x="597" y="29"/>
                  </a:lnTo>
                  <a:lnTo>
                    <a:pt x="583" y="29"/>
                  </a:lnTo>
                  <a:lnTo>
                    <a:pt x="568" y="29"/>
                  </a:lnTo>
                  <a:lnTo>
                    <a:pt x="549" y="29"/>
                  </a:lnTo>
                  <a:lnTo>
                    <a:pt x="539" y="29"/>
                  </a:lnTo>
                  <a:lnTo>
                    <a:pt x="525" y="29"/>
                  </a:lnTo>
                  <a:lnTo>
                    <a:pt x="515" y="29"/>
                  </a:lnTo>
                  <a:lnTo>
                    <a:pt x="501" y="29"/>
                  </a:lnTo>
                  <a:lnTo>
                    <a:pt x="491" y="29"/>
                  </a:lnTo>
                  <a:lnTo>
                    <a:pt x="482" y="29"/>
                  </a:lnTo>
                  <a:lnTo>
                    <a:pt x="467" y="29"/>
                  </a:lnTo>
                  <a:lnTo>
                    <a:pt x="458" y="29"/>
                  </a:lnTo>
                  <a:lnTo>
                    <a:pt x="448" y="29"/>
                  </a:lnTo>
                  <a:lnTo>
                    <a:pt x="438" y="29"/>
                  </a:lnTo>
                  <a:lnTo>
                    <a:pt x="424" y="29"/>
                  </a:lnTo>
                  <a:lnTo>
                    <a:pt x="409" y="29"/>
                  </a:lnTo>
                  <a:lnTo>
                    <a:pt x="400" y="29"/>
                  </a:lnTo>
                  <a:lnTo>
                    <a:pt x="385" y="29"/>
                  </a:lnTo>
                  <a:lnTo>
                    <a:pt x="371" y="29"/>
                  </a:lnTo>
                  <a:lnTo>
                    <a:pt x="352" y="29"/>
                  </a:lnTo>
                  <a:lnTo>
                    <a:pt x="332" y="29"/>
                  </a:lnTo>
                  <a:lnTo>
                    <a:pt x="313" y="29"/>
                  </a:lnTo>
                  <a:lnTo>
                    <a:pt x="294" y="29"/>
                  </a:lnTo>
                  <a:lnTo>
                    <a:pt x="270" y="29"/>
                  </a:lnTo>
                  <a:lnTo>
                    <a:pt x="246" y="29"/>
                  </a:lnTo>
                  <a:lnTo>
                    <a:pt x="217" y="29"/>
                  </a:lnTo>
                  <a:lnTo>
                    <a:pt x="188" y="29"/>
                  </a:lnTo>
                  <a:lnTo>
                    <a:pt x="154" y="29"/>
                  </a:lnTo>
                  <a:lnTo>
                    <a:pt x="121" y="29"/>
                  </a:lnTo>
                  <a:lnTo>
                    <a:pt x="82" y="29"/>
                  </a:lnTo>
                  <a:lnTo>
                    <a:pt x="44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8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1" name="Freeform 13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4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7A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2" name="Freeform 14"/>
            <p:cNvSpPr>
              <a:spLocks/>
            </p:cNvSpPr>
            <p:nvPr/>
          </p:nvSpPr>
          <p:spPr bwMode="auto">
            <a:xfrm>
              <a:off x="156" y="1001"/>
              <a:ext cx="5443" cy="5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24"/>
                </a:cxn>
                <a:cxn ang="0">
                  <a:pos x="568" y="24"/>
                </a:cxn>
                <a:cxn ang="0">
                  <a:pos x="539" y="24"/>
                </a:cxn>
                <a:cxn ang="0">
                  <a:pos x="515" y="24"/>
                </a:cxn>
                <a:cxn ang="0">
                  <a:pos x="491" y="24"/>
                </a:cxn>
                <a:cxn ang="0">
                  <a:pos x="467" y="24"/>
                </a:cxn>
                <a:cxn ang="0">
                  <a:pos x="448" y="24"/>
                </a:cxn>
                <a:cxn ang="0">
                  <a:pos x="424" y="24"/>
                </a:cxn>
                <a:cxn ang="0">
                  <a:pos x="400" y="24"/>
                </a:cxn>
                <a:cxn ang="0">
                  <a:pos x="371" y="24"/>
                </a:cxn>
                <a:cxn ang="0">
                  <a:pos x="332" y="24"/>
                </a:cxn>
                <a:cxn ang="0">
                  <a:pos x="294" y="24"/>
                </a:cxn>
                <a:cxn ang="0">
                  <a:pos x="246" y="24"/>
                </a:cxn>
                <a:cxn ang="0">
                  <a:pos x="188" y="24"/>
                </a:cxn>
                <a:cxn ang="0">
                  <a:pos x="121" y="24"/>
                </a:cxn>
                <a:cxn ang="0">
                  <a:pos x="44" y="24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24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24"/>
                  </a:lnTo>
                  <a:lnTo>
                    <a:pt x="597" y="24"/>
                  </a:lnTo>
                  <a:lnTo>
                    <a:pt x="583" y="24"/>
                  </a:lnTo>
                  <a:lnTo>
                    <a:pt x="568" y="24"/>
                  </a:lnTo>
                  <a:lnTo>
                    <a:pt x="549" y="24"/>
                  </a:lnTo>
                  <a:lnTo>
                    <a:pt x="539" y="24"/>
                  </a:lnTo>
                  <a:lnTo>
                    <a:pt x="525" y="24"/>
                  </a:lnTo>
                  <a:lnTo>
                    <a:pt x="515" y="24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24"/>
                  </a:lnTo>
                  <a:lnTo>
                    <a:pt x="467" y="24"/>
                  </a:lnTo>
                  <a:lnTo>
                    <a:pt x="458" y="24"/>
                  </a:lnTo>
                  <a:lnTo>
                    <a:pt x="448" y="24"/>
                  </a:lnTo>
                  <a:lnTo>
                    <a:pt x="438" y="24"/>
                  </a:lnTo>
                  <a:lnTo>
                    <a:pt x="424" y="24"/>
                  </a:lnTo>
                  <a:lnTo>
                    <a:pt x="409" y="24"/>
                  </a:lnTo>
                  <a:lnTo>
                    <a:pt x="400" y="24"/>
                  </a:lnTo>
                  <a:lnTo>
                    <a:pt x="385" y="24"/>
                  </a:lnTo>
                  <a:lnTo>
                    <a:pt x="371" y="24"/>
                  </a:lnTo>
                  <a:lnTo>
                    <a:pt x="352" y="24"/>
                  </a:lnTo>
                  <a:lnTo>
                    <a:pt x="332" y="24"/>
                  </a:lnTo>
                  <a:lnTo>
                    <a:pt x="313" y="24"/>
                  </a:lnTo>
                  <a:lnTo>
                    <a:pt x="294" y="24"/>
                  </a:lnTo>
                  <a:lnTo>
                    <a:pt x="270" y="24"/>
                  </a:lnTo>
                  <a:lnTo>
                    <a:pt x="246" y="24"/>
                  </a:lnTo>
                  <a:lnTo>
                    <a:pt x="217" y="24"/>
                  </a:lnTo>
                  <a:lnTo>
                    <a:pt x="188" y="24"/>
                  </a:lnTo>
                  <a:lnTo>
                    <a:pt x="154" y="24"/>
                  </a:lnTo>
                  <a:lnTo>
                    <a:pt x="121" y="24"/>
                  </a:lnTo>
                  <a:lnTo>
                    <a:pt x="82" y="2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3" name="Freeform 15"/>
            <p:cNvSpPr>
              <a:spLocks/>
            </p:cNvSpPr>
            <p:nvPr/>
          </p:nvSpPr>
          <p:spPr bwMode="auto">
            <a:xfrm>
              <a:off x="156" y="1001"/>
              <a:ext cx="5443" cy="4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4"/>
                </a:cxn>
                <a:cxn ang="0">
                  <a:pos x="616" y="14"/>
                </a:cxn>
                <a:cxn ang="0">
                  <a:pos x="597" y="19"/>
                </a:cxn>
                <a:cxn ang="0">
                  <a:pos x="568" y="19"/>
                </a:cxn>
                <a:cxn ang="0">
                  <a:pos x="539" y="19"/>
                </a:cxn>
                <a:cxn ang="0">
                  <a:pos x="515" y="19"/>
                </a:cxn>
                <a:cxn ang="0">
                  <a:pos x="491" y="19"/>
                </a:cxn>
                <a:cxn ang="0">
                  <a:pos x="467" y="19"/>
                </a:cxn>
                <a:cxn ang="0">
                  <a:pos x="448" y="19"/>
                </a:cxn>
                <a:cxn ang="0">
                  <a:pos x="424" y="19"/>
                </a:cxn>
                <a:cxn ang="0">
                  <a:pos x="400" y="19"/>
                </a:cxn>
                <a:cxn ang="0">
                  <a:pos x="371" y="19"/>
                </a:cxn>
                <a:cxn ang="0">
                  <a:pos x="332" y="19"/>
                </a:cxn>
                <a:cxn ang="0">
                  <a:pos x="294" y="19"/>
                </a:cxn>
                <a:cxn ang="0">
                  <a:pos x="246" y="19"/>
                </a:cxn>
                <a:cxn ang="0">
                  <a:pos x="188" y="19"/>
                </a:cxn>
                <a:cxn ang="0">
                  <a:pos x="121" y="19"/>
                </a:cxn>
                <a:cxn ang="0">
                  <a:pos x="44" y="19"/>
                </a:cxn>
                <a:cxn ang="0">
                  <a:pos x="0" y="19"/>
                </a:cxn>
                <a:cxn ang="0">
                  <a:pos x="0" y="9"/>
                </a:cxn>
              </a:cxnLst>
              <a:rect l="0" t="0" r="r" b="b"/>
              <a:pathLst>
                <a:path w="616" h="19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4"/>
                  </a:lnTo>
                  <a:lnTo>
                    <a:pt x="616" y="9"/>
                  </a:lnTo>
                  <a:lnTo>
                    <a:pt x="616" y="14"/>
                  </a:lnTo>
                  <a:lnTo>
                    <a:pt x="616" y="19"/>
                  </a:lnTo>
                  <a:lnTo>
                    <a:pt x="597" y="19"/>
                  </a:lnTo>
                  <a:lnTo>
                    <a:pt x="583" y="19"/>
                  </a:lnTo>
                  <a:lnTo>
                    <a:pt x="568" y="19"/>
                  </a:lnTo>
                  <a:lnTo>
                    <a:pt x="549" y="19"/>
                  </a:lnTo>
                  <a:lnTo>
                    <a:pt x="539" y="19"/>
                  </a:lnTo>
                  <a:lnTo>
                    <a:pt x="525" y="19"/>
                  </a:lnTo>
                  <a:lnTo>
                    <a:pt x="515" y="19"/>
                  </a:lnTo>
                  <a:lnTo>
                    <a:pt x="501" y="19"/>
                  </a:lnTo>
                  <a:lnTo>
                    <a:pt x="491" y="19"/>
                  </a:lnTo>
                  <a:lnTo>
                    <a:pt x="482" y="19"/>
                  </a:lnTo>
                  <a:lnTo>
                    <a:pt x="467" y="19"/>
                  </a:lnTo>
                  <a:lnTo>
                    <a:pt x="458" y="19"/>
                  </a:lnTo>
                  <a:lnTo>
                    <a:pt x="448" y="19"/>
                  </a:lnTo>
                  <a:lnTo>
                    <a:pt x="438" y="19"/>
                  </a:lnTo>
                  <a:lnTo>
                    <a:pt x="424" y="19"/>
                  </a:lnTo>
                  <a:lnTo>
                    <a:pt x="409" y="19"/>
                  </a:lnTo>
                  <a:lnTo>
                    <a:pt x="400" y="19"/>
                  </a:lnTo>
                  <a:lnTo>
                    <a:pt x="385" y="19"/>
                  </a:lnTo>
                  <a:lnTo>
                    <a:pt x="371" y="19"/>
                  </a:lnTo>
                  <a:lnTo>
                    <a:pt x="352" y="19"/>
                  </a:lnTo>
                  <a:lnTo>
                    <a:pt x="332" y="19"/>
                  </a:lnTo>
                  <a:lnTo>
                    <a:pt x="313" y="19"/>
                  </a:lnTo>
                  <a:lnTo>
                    <a:pt x="294" y="19"/>
                  </a:lnTo>
                  <a:lnTo>
                    <a:pt x="270" y="19"/>
                  </a:lnTo>
                  <a:lnTo>
                    <a:pt x="246" y="19"/>
                  </a:lnTo>
                  <a:lnTo>
                    <a:pt x="217" y="19"/>
                  </a:lnTo>
                  <a:lnTo>
                    <a:pt x="188" y="19"/>
                  </a:lnTo>
                  <a:lnTo>
                    <a:pt x="154" y="19"/>
                  </a:lnTo>
                  <a:lnTo>
                    <a:pt x="121" y="19"/>
                  </a:lnTo>
                  <a:lnTo>
                    <a:pt x="82" y="19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6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4" name="Freeform 16"/>
            <p:cNvSpPr>
              <a:spLocks/>
            </p:cNvSpPr>
            <p:nvPr/>
          </p:nvSpPr>
          <p:spPr bwMode="auto">
            <a:xfrm>
              <a:off x="156" y="1011"/>
              <a:ext cx="5443" cy="3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9" y="0"/>
                </a:cxn>
                <a:cxn ang="0">
                  <a:pos x="77" y="0"/>
                </a:cxn>
                <a:cxn ang="0">
                  <a:pos x="101" y="0"/>
                </a:cxn>
                <a:cxn ang="0">
                  <a:pos x="126" y="0"/>
                </a:cxn>
                <a:cxn ang="0">
                  <a:pos x="150" y="0"/>
                </a:cxn>
                <a:cxn ang="0">
                  <a:pos x="169" y="0"/>
                </a:cxn>
                <a:cxn ang="0">
                  <a:pos x="193" y="0"/>
                </a:cxn>
                <a:cxn ang="0">
                  <a:pos x="217" y="0"/>
                </a:cxn>
                <a:cxn ang="0">
                  <a:pos x="251" y="0"/>
                </a:cxn>
                <a:cxn ang="0">
                  <a:pos x="284" y="0"/>
                </a:cxn>
                <a:cxn ang="0">
                  <a:pos x="323" y="0"/>
                </a:cxn>
                <a:cxn ang="0">
                  <a:pos x="371" y="0"/>
                </a:cxn>
                <a:cxn ang="0">
                  <a:pos x="429" y="0"/>
                </a:cxn>
                <a:cxn ang="0">
                  <a:pos x="496" y="0"/>
                </a:cxn>
                <a:cxn ang="0">
                  <a:pos x="573" y="0"/>
                </a:cxn>
                <a:cxn ang="0">
                  <a:pos x="616" y="5"/>
                </a:cxn>
                <a:cxn ang="0">
                  <a:pos x="616" y="10"/>
                </a:cxn>
                <a:cxn ang="0">
                  <a:pos x="597" y="15"/>
                </a:cxn>
                <a:cxn ang="0">
                  <a:pos x="568" y="15"/>
                </a:cxn>
                <a:cxn ang="0">
                  <a:pos x="539" y="15"/>
                </a:cxn>
                <a:cxn ang="0">
                  <a:pos x="515" y="15"/>
                </a:cxn>
                <a:cxn ang="0">
                  <a:pos x="491" y="15"/>
                </a:cxn>
                <a:cxn ang="0">
                  <a:pos x="467" y="15"/>
                </a:cxn>
                <a:cxn ang="0">
                  <a:pos x="448" y="15"/>
                </a:cxn>
                <a:cxn ang="0">
                  <a:pos x="424" y="15"/>
                </a:cxn>
                <a:cxn ang="0">
                  <a:pos x="400" y="15"/>
                </a:cxn>
                <a:cxn ang="0">
                  <a:pos x="371" y="15"/>
                </a:cxn>
                <a:cxn ang="0">
                  <a:pos x="332" y="15"/>
                </a:cxn>
                <a:cxn ang="0">
                  <a:pos x="294" y="15"/>
                </a:cxn>
                <a:cxn ang="0">
                  <a:pos x="246" y="15"/>
                </a:cxn>
                <a:cxn ang="0">
                  <a:pos x="188" y="15"/>
                </a:cxn>
                <a:cxn ang="0">
                  <a:pos x="121" y="15"/>
                </a:cxn>
                <a:cxn ang="0">
                  <a:pos x="44" y="15"/>
                </a:cxn>
                <a:cxn ang="0">
                  <a:pos x="0" y="15"/>
                </a:cxn>
                <a:cxn ang="0">
                  <a:pos x="0" y="5"/>
                </a:cxn>
              </a:cxnLst>
              <a:rect l="0" t="0" r="r" b="b"/>
              <a:pathLst>
                <a:path w="616" h="15">
                  <a:moveTo>
                    <a:pt x="0" y="0"/>
                  </a:moveTo>
                  <a:lnTo>
                    <a:pt x="20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31" y="0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84" y="0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62" y="0"/>
                  </a:lnTo>
                  <a:lnTo>
                    <a:pt x="496" y="0"/>
                  </a:lnTo>
                  <a:lnTo>
                    <a:pt x="535" y="0"/>
                  </a:lnTo>
                  <a:lnTo>
                    <a:pt x="573" y="0"/>
                  </a:lnTo>
                  <a:lnTo>
                    <a:pt x="616" y="0"/>
                  </a:lnTo>
                  <a:lnTo>
                    <a:pt x="616" y="5"/>
                  </a:lnTo>
                  <a:lnTo>
                    <a:pt x="616" y="5"/>
                  </a:lnTo>
                  <a:lnTo>
                    <a:pt x="616" y="10"/>
                  </a:lnTo>
                  <a:lnTo>
                    <a:pt x="616" y="15"/>
                  </a:lnTo>
                  <a:lnTo>
                    <a:pt x="597" y="15"/>
                  </a:lnTo>
                  <a:lnTo>
                    <a:pt x="583" y="15"/>
                  </a:lnTo>
                  <a:lnTo>
                    <a:pt x="568" y="15"/>
                  </a:lnTo>
                  <a:lnTo>
                    <a:pt x="549" y="15"/>
                  </a:lnTo>
                  <a:lnTo>
                    <a:pt x="539" y="15"/>
                  </a:lnTo>
                  <a:lnTo>
                    <a:pt x="525" y="15"/>
                  </a:lnTo>
                  <a:lnTo>
                    <a:pt x="515" y="15"/>
                  </a:lnTo>
                  <a:lnTo>
                    <a:pt x="501" y="15"/>
                  </a:lnTo>
                  <a:lnTo>
                    <a:pt x="491" y="15"/>
                  </a:lnTo>
                  <a:lnTo>
                    <a:pt x="482" y="15"/>
                  </a:lnTo>
                  <a:lnTo>
                    <a:pt x="467" y="15"/>
                  </a:lnTo>
                  <a:lnTo>
                    <a:pt x="458" y="15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24" y="15"/>
                  </a:lnTo>
                  <a:lnTo>
                    <a:pt x="409" y="15"/>
                  </a:lnTo>
                  <a:lnTo>
                    <a:pt x="400" y="15"/>
                  </a:lnTo>
                  <a:lnTo>
                    <a:pt x="385" y="15"/>
                  </a:lnTo>
                  <a:lnTo>
                    <a:pt x="371" y="15"/>
                  </a:lnTo>
                  <a:lnTo>
                    <a:pt x="352" y="15"/>
                  </a:lnTo>
                  <a:lnTo>
                    <a:pt x="332" y="15"/>
                  </a:lnTo>
                  <a:lnTo>
                    <a:pt x="313" y="15"/>
                  </a:lnTo>
                  <a:lnTo>
                    <a:pt x="294" y="15"/>
                  </a:lnTo>
                  <a:lnTo>
                    <a:pt x="270" y="15"/>
                  </a:lnTo>
                  <a:lnTo>
                    <a:pt x="246" y="15"/>
                  </a:lnTo>
                  <a:lnTo>
                    <a:pt x="217" y="15"/>
                  </a:lnTo>
                  <a:lnTo>
                    <a:pt x="188" y="15"/>
                  </a:lnTo>
                  <a:lnTo>
                    <a:pt x="154" y="15"/>
                  </a:lnTo>
                  <a:lnTo>
                    <a:pt x="121" y="15"/>
                  </a:lnTo>
                  <a:lnTo>
                    <a:pt x="82" y="15"/>
                  </a:lnTo>
                  <a:lnTo>
                    <a:pt x="44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59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5" name="Rectangle 17"/>
            <p:cNvSpPr>
              <a:spLocks noChangeArrowheads="1"/>
            </p:cNvSpPr>
            <p:nvPr/>
          </p:nvSpPr>
          <p:spPr bwMode="auto">
            <a:xfrm>
              <a:off x="156" y="1011"/>
              <a:ext cx="5443" cy="36"/>
            </a:xfrm>
            <a:prstGeom prst="rect">
              <a:avLst/>
            </a:prstGeom>
            <a:solidFill>
              <a:srgbClr val="514D4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6" name="Rectangle 18"/>
            <p:cNvSpPr>
              <a:spLocks noChangeArrowheads="1"/>
            </p:cNvSpPr>
            <p:nvPr/>
          </p:nvSpPr>
          <p:spPr bwMode="auto">
            <a:xfrm>
              <a:off x="156" y="896"/>
              <a:ext cx="5443" cy="82"/>
            </a:xfrm>
            <a:prstGeom prst="rect">
              <a:avLst/>
            </a:prstGeom>
            <a:solidFill>
              <a:srgbClr val="D098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7" name="Freeform 19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9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9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7A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8" name="Freeform 20"/>
            <p:cNvSpPr>
              <a:spLocks/>
            </p:cNvSpPr>
            <p:nvPr/>
          </p:nvSpPr>
          <p:spPr bwMode="auto">
            <a:xfrm>
              <a:off x="156" y="896"/>
              <a:ext cx="5443" cy="8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49" y="34"/>
                </a:cxn>
                <a:cxn ang="0">
                  <a:pos x="77" y="34"/>
                </a:cxn>
                <a:cxn ang="0">
                  <a:pos x="101" y="34"/>
                </a:cxn>
                <a:cxn ang="0">
                  <a:pos x="126" y="34"/>
                </a:cxn>
                <a:cxn ang="0">
                  <a:pos x="150" y="34"/>
                </a:cxn>
                <a:cxn ang="0">
                  <a:pos x="169" y="34"/>
                </a:cxn>
                <a:cxn ang="0">
                  <a:pos x="193" y="34"/>
                </a:cxn>
                <a:cxn ang="0">
                  <a:pos x="217" y="34"/>
                </a:cxn>
                <a:cxn ang="0">
                  <a:pos x="251" y="34"/>
                </a:cxn>
                <a:cxn ang="0">
                  <a:pos x="284" y="34"/>
                </a:cxn>
                <a:cxn ang="0">
                  <a:pos x="323" y="34"/>
                </a:cxn>
                <a:cxn ang="0">
                  <a:pos x="371" y="34"/>
                </a:cxn>
                <a:cxn ang="0">
                  <a:pos x="429" y="34"/>
                </a:cxn>
                <a:cxn ang="0">
                  <a:pos x="496" y="34"/>
                </a:cxn>
                <a:cxn ang="0">
                  <a:pos x="573" y="34"/>
                </a:cxn>
                <a:cxn ang="0">
                  <a:pos x="616" y="24"/>
                </a:cxn>
                <a:cxn ang="0">
                  <a:pos x="616" y="15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10"/>
                </a:cxn>
                <a:cxn ang="0">
                  <a:pos x="0" y="20"/>
                </a:cxn>
              </a:cxnLst>
              <a:rect l="0" t="0" r="r" b="b"/>
              <a:pathLst>
                <a:path w="616" h="34">
                  <a:moveTo>
                    <a:pt x="0" y="34"/>
                  </a:moveTo>
                  <a:lnTo>
                    <a:pt x="20" y="34"/>
                  </a:lnTo>
                  <a:lnTo>
                    <a:pt x="34" y="34"/>
                  </a:lnTo>
                  <a:lnTo>
                    <a:pt x="49" y="34"/>
                  </a:lnTo>
                  <a:lnTo>
                    <a:pt x="63" y="34"/>
                  </a:lnTo>
                  <a:lnTo>
                    <a:pt x="77" y="34"/>
                  </a:lnTo>
                  <a:lnTo>
                    <a:pt x="92" y="34"/>
                  </a:lnTo>
                  <a:lnTo>
                    <a:pt x="101" y="34"/>
                  </a:lnTo>
                  <a:lnTo>
                    <a:pt x="116" y="34"/>
                  </a:lnTo>
                  <a:lnTo>
                    <a:pt x="126" y="34"/>
                  </a:lnTo>
                  <a:lnTo>
                    <a:pt x="135" y="34"/>
                  </a:lnTo>
                  <a:lnTo>
                    <a:pt x="150" y="34"/>
                  </a:lnTo>
                  <a:lnTo>
                    <a:pt x="159" y="34"/>
                  </a:lnTo>
                  <a:lnTo>
                    <a:pt x="169" y="34"/>
                  </a:lnTo>
                  <a:lnTo>
                    <a:pt x="183" y="34"/>
                  </a:lnTo>
                  <a:lnTo>
                    <a:pt x="193" y="34"/>
                  </a:lnTo>
                  <a:lnTo>
                    <a:pt x="207" y="34"/>
                  </a:lnTo>
                  <a:lnTo>
                    <a:pt x="217" y="34"/>
                  </a:lnTo>
                  <a:lnTo>
                    <a:pt x="231" y="34"/>
                  </a:lnTo>
                  <a:lnTo>
                    <a:pt x="251" y="34"/>
                  </a:lnTo>
                  <a:lnTo>
                    <a:pt x="265" y="34"/>
                  </a:lnTo>
                  <a:lnTo>
                    <a:pt x="284" y="34"/>
                  </a:lnTo>
                  <a:lnTo>
                    <a:pt x="304" y="34"/>
                  </a:lnTo>
                  <a:lnTo>
                    <a:pt x="323" y="34"/>
                  </a:lnTo>
                  <a:lnTo>
                    <a:pt x="347" y="34"/>
                  </a:lnTo>
                  <a:lnTo>
                    <a:pt x="371" y="34"/>
                  </a:lnTo>
                  <a:lnTo>
                    <a:pt x="400" y="34"/>
                  </a:lnTo>
                  <a:lnTo>
                    <a:pt x="429" y="34"/>
                  </a:lnTo>
                  <a:lnTo>
                    <a:pt x="462" y="34"/>
                  </a:lnTo>
                  <a:lnTo>
                    <a:pt x="496" y="34"/>
                  </a:lnTo>
                  <a:lnTo>
                    <a:pt x="535" y="34"/>
                  </a:lnTo>
                  <a:lnTo>
                    <a:pt x="573" y="34"/>
                  </a:lnTo>
                  <a:lnTo>
                    <a:pt x="616" y="34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15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BAB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29" name="Freeform 21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F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0" name="Freeform 22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C4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1" name="Freeform 23"/>
            <p:cNvSpPr>
              <a:spLocks/>
            </p:cNvSpPr>
            <p:nvPr/>
          </p:nvSpPr>
          <p:spPr bwMode="auto">
            <a:xfrm>
              <a:off x="156" y="909"/>
              <a:ext cx="5443" cy="57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49" y="24"/>
                </a:cxn>
                <a:cxn ang="0">
                  <a:pos x="77" y="24"/>
                </a:cxn>
                <a:cxn ang="0">
                  <a:pos x="101" y="24"/>
                </a:cxn>
                <a:cxn ang="0">
                  <a:pos x="126" y="24"/>
                </a:cxn>
                <a:cxn ang="0">
                  <a:pos x="150" y="24"/>
                </a:cxn>
                <a:cxn ang="0">
                  <a:pos x="169" y="24"/>
                </a:cxn>
                <a:cxn ang="0">
                  <a:pos x="193" y="24"/>
                </a:cxn>
                <a:cxn ang="0">
                  <a:pos x="217" y="24"/>
                </a:cxn>
                <a:cxn ang="0">
                  <a:pos x="251" y="24"/>
                </a:cxn>
                <a:cxn ang="0">
                  <a:pos x="284" y="24"/>
                </a:cxn>
                <a:cxn ang="0">
                  <a:pos x="323" y="24"/>
                </a:cxn>
                <a:cxn ang="0">
                  <a:pos x="371" y="24"/>
                </a:cxn>
                <a:cxn ang="0">
                  <a:pos x="429" y="24"/>
                </a:cxn>
                <a:cxn ang="0">
                  <a:pos x="496" y="24"/>
                </a:cxn>
                <a:cxn ang="0">
                  <a:pos x="573" y="24"/>
                </a:cxn>
                <a:cxn ang="0">
                  <a:pos x="616" y="19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5"/>
                </a:cxn>
              </a:cxnLst>
              <a:rect l="0" t="0" r="r" b="b"/>
              <a:pathLst>
                <a:path w="616" h="24">
                  <a:moveTo>
                    <a:pt x="0" y="24"/>
                  </a:moveTo>
                  <a:lnTo>
                    <a:pt x="20" y="24"/>
                  </a:lnTo>
                  <a:lnTo>
                    <a:pt x="34" y="24"/>
                  </a:lnTo>
                  <a:lnTo>
                    <a:pt x="49" y="24"/>
                  </a:lnTo>
                  <a:lnTo>
                    <a:pt x="63" y="24"/>
                  </a:lnTo>
                  <a:lnTo>
                    <a:pt x="77" y="24"/>
                  </a:lnTo>
                  <a:lnTo>
                    <a:pt x="92" y="24"/>
                  </a:lnTo>
                  <a:lnTo>
                    <a:pt x="101" y="24"/>
                  </a:lnTo>
                  <a:lnTo>
                    <a:pt x="116" y="24"/>
                  </a:lnTo>
                  <a:lnTo>
                    <a:pt x="126" y="24"/>
                  </a:lnTo>
                  <a:lnTo>
                    <a:pt x="135" y="24"/>
                  </a:lnTo>
                  <a:lnTo>
                    <a:pt x="150" y="24"/>
                  </a:lnTo>
                  <a:lnTo>
                    <a:pt x="159" y="24"/>
                  </a:lnTo>
                  <a:lnTo>
                    <a:pt x="169" y="24"/>
                  </a:lnTo>
                  <a:lnTo>
                    <a:pt x="183" y="24"/>
                  </a:lnTo>
                  <a:lnTo>
                    <a:pt x="193" y="24"/>
                  </a:lnTo>
                  <a:lnTo>
                    <a:pt x="207" y="24"/>
                  </a:lnTo>
                  <a:lnTo>
                    <a:pt x="217" y="24"/>
                  </a:lnTo>
                  <a:lnTo>
                    <a:pt x="231" y="24"/>
                  </a:lnTo>
                  <a:lnTo>
                    <a:pt x="251" y="24"/>
                  </a:lnTo>
                  <a:lnTo>
                    <a:pt x="265" y="24"/>
                  </a:lnTo>
                  <a:lnTo>
                    <a:pt x="284" y="24"/>
                  </a:lnTo>
                  <a:lnTo>
                    <a:pt x="304" y="24"/>
                  </a:lnTo>
                  <a:lnTo>
                    <a:pt x="323" y="24"/>
                  </a:lnTo>
                  <a:lnTo>
                    <a:pt x="347" y="24"/>
                  </a:lnTo>
                  <a:lnTo>
                    <a:pt x="371" y="24"/>
                  </a:lnTo>
                  <a:lnTo>
                    <a:pt x="400" y="24"/>
                  </a:lnTo>
                  <a:lnTo>
                    <a:pt x="429" y="24"/>
                  </a:lnTo>
                  <a:lnTo>
                    <a:pt x="462" y="24"/>
                  </a:lnTo>
                  <a:lnTo>
                    <a:pt x="496" y="24"/>
                  </a:lnTo>
                  <a:lnTo>
                    <a:pt x="535" y="24"/>
                  </a:lnTo>
                  <a:lnTo>
                    <a:pt x="573" y="24"/>
                  </a:lnTo>
                  <a:lnTo>
                    <a:pt x="616" y="24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DD1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2" name="Freeform 24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E3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3" name="Freeform 25"/>
            <p:cNvSpPr>
              <a:spLocks/>
            </p:cNvSpPr>
            <p:nvPr/>
          </p:nvSpPr>
          <p:spPr bwMode="auto">
            <a:xfrm>
              <a:off x="156" y="909"/>
              <a:ext cx="5443" cy="45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49" y="19"/>
                </a:cxn>
                <a:cxn ang="0">
                  <a:pos x="77" y="19"/>
                </a:cxn>
                <a:cxn ang="0">
                  <a:pos x="101" y="19"/>
                </a:cxn>
                <a:cxn ang="0">
                  <a:pos x="126" y="19"/>
                </a:cxn>
                <a:cxn ang="0">
                  <a:pos x="150" y="19"/>
                </a:cxn>
                <a:cxn ang="0">
                  <a:pos x="169" y="19"/>
                </a:cxn>
                <a:cxn ang="0">
                  <a:pos x="193" y="19"/>
                </a:cxn>
                <a:cxn ang="0">
                  <a:pos x="217" y="19"/>
                </a:cxn>
                <a:cxn ang="0">
                  <a:pos x="251" y="19"/>
                </a:cxn>
                <a:cxn ang="0">
                  <a:pos x="284" y="19"/>
                </a:cxn>
                <a:cxn ang="0">
                  <a:pos x="323" y="19"/>
                </a:cxn>
                <a:cxn ang="0">
                  <a:pos x="371" y="19"/>
                </a:cxn>
                <a:cxn ang="0">
                  <a:pos x="429" y="19"/>
                </a:cxn>
                <a:cxn ang="0">
                  <a:pos x="496" y="19"/>
                </a:cxn>
                <a:cxn ang="0">
                  <a:pos x="573" y="19"/>
                </a:cxn>
                <a:cxn ang="0">
                  <a:pos x="616" y="15"/>
                </a:cxn>
                <a:cxn ang="0">
                  <a:pos x="616" y="10"/>
                </a:cxn>
                <a:cxn ang="0">
                  <a:pos x="597" y="0"/>
                </a:cxn>
                <a:cxn ang="0">
                  <a:pos x="568" y="0"/>
                </a:cxn>
                <a:cxn ang="0">
                  <a:pos x="539" y="0"/>
                </a:cxn>
                <a:cxn ang="0">
                  <a:pos x="515" y="0"/>
                </a:cxn>
                <a:cxn ang="0">
                  <a:pos x="491" y="0"/>
                </a:cxn>
                <a:cxn ang="0">
                  <a:pos x="467" y="0"/>
                </a:cxn>
                <a:cxn ang="0">
                  <a:pos x="448" y="0"/>
                </a:cxn>
                <a:cxn ang="0">
                  <a:pos x="424" y="0"/>
                </a:cxn>
                <a:cxn ang="0">
                  <a:pos x="400" y="0"/>
                </a:cxn>
                <a:cxn ang="0">
                  <a:pos x="371" y="0"/>
                </a:cxn>
                <a:cxn ang="0">
                  <a:pos x="332" y="0"/>
                </a:cxn>
                <a:cxn ang="0">
                  <a:pos x="294" y="0"/>
                </a:cxn>
                <a:cxn ang="0">
                  <a:pos x="246" y="0"/>
                </a:cxn>
                <a:cxn ang="0">
                  <a:pos x="188" y="0"/>
                </a:cxn>
                <a:cxn ang="0">
                  <a:pos x="121" y="0"/>
                </a:cxn>
                <a:cxn ang="0">
                  <a:pos x="44" y="0"/>
                </a:cxn>
                <a:cxn ang="0">
                  <a:pos x="0" y="5"/>
                </a:cxn>
                <a:cxn ang="0">
                  <a:pos x="0" y="10"/>
                </a:cxn>
              </a:cxnLst>
              <a:rect l="0" t="0" r="r" b="b"/>
              <a:pathLst>
                <a:path w="616" h="19">
                  <a:moveTo>
                    <a:pt x="0" y="19"/>
                  </a:moveTo>
                  <a:lnTo>
                    <a:pt x="20" y="19"/>
                  </a:lnTo>
                  <a:lnTo>
                    <a:pt x="34" y="19"/>
                  </a:lnTo>
                  <a:lnTo>
                    <a:pt x="49" y="19"/>
                  </a:lnTo>
                  <a:lnTo>
                    <a:pt x="63" y="19"/>
                  </a:lnTo>
                  <a:lnTo>
                    <a:pt x="77" y="19"/>
                  </a:lnTo>
                  <a:lnTo>
                    <a:pt x="92" y="19"/>
                  </a:lnTo>
                  <a:lnTo>
                    <a:pt x="101" y="19"/>
                  </a:lnTo>
                  <a:lnTo>
                    <a:pt x="116" y="19"/>
                  </a:lnTo>
                  <a:lnTo>
                    <a:pt x="126" y="19"/>
                  </a:lnTo>
                  <a:lnTo>
                    <a:pt x="135" y="19"/>
                  </a:lnTo>
                  <a:lnTo>
                    <a:pt x="150" y="19"/>
                  </a:lnTo>
                  <a:lnTo>
                    <a:pt x="159" y="19"/>
                  </a:lnTo>
                  <a:lnTo>
                    <a:pt x="169" y="19"/>
                  </a:lnTo>
                  <a:lnTo>
                    <a:pt x="183" y="19"/>
                  </a:lnTo>
                  <a:lnTo>
                    <a:pt x="193" y="19"/>
                  </a:lnTo>
                  <a:lnTo>
                    <a:pt x="207" y="19"/>
                  </a:lnTo>
                  <a:lnTo>
                    <a:pt x="217" y="19"/>
                  </a:lnTo>
                  <a:lnTo>
                    <a:pt x="231" y="19"/>
                  </a:lnTo>
                  <a:lnTo>
                    <a:pt x="251" y="19"/>
                  </a:lnTo>
                  <a:lnTo>
                    <a:pt x="265" y="19"/>
                  </a:lnTo>
                  <a:lnTo>
                    <a:pt x="284" y="19"/>
                  </a:lnTo>
                  <a:lnTo>
                    <a:pt x="304" y="19"/>
                  </a:lnTo>
                  <a:lnTo>
                    <a:pt x="323" y="19"/>
                  </a:lnTo>
                  <a:lnTo>
                    <a:pt x="347" y="19"/>
                  </a:lnTo>
                  <a:lnTo>
                    <a:pt x="371" y="19"/>
                  </a:lnTo>
                  <a:lnTo>
                    <a:pt x="400" y="19"/>
                  </a:lnTo>
                  <a:lnTo>
                    <a:pt x="429" y="19"/>
                  </a:lnTo>
                  <a:lnTo>
                    <a:pt x="462" y="19"/>
                  </a:lnTo>
                  <a:lnTo>
                    <a:pt x="496" y="19"/>
                  </a:lnTo>
                  <a:lnTo>
                    <a:pt x="535" y="19"/>
                  </a:lnTo>
                  <a:lnTo>
                    <a:pt x="573" y="19"/>
                  </a:lnTo>
                  <a:lnTo>
                    <a:pt x="616" y="19"/>
                  </a:lnTo>
                  <a:lnTo>
                    <a:pt x="616" y="15"/>
                  </a:lnTo>
                  <a:lnTo>
                    <a:pt x="616" y="15"/>
                  </a:lnTo>
                  <a:lnTo>
                    <a:pt x="616" y="10"/>
                  </a:lnTo>
                  <a:lnTo>
                    <a:pt x="616" y="0"/>
                  </a:lnTo>
                  <a:lnTo>
                    <a:pt x="597" y="0"/>
                  </a:lnTo>
                  <a:lnTo>
                    <a:pt x="583" y="0"/>
                  </a:lnTo>
                  <a:lnTo>
                    <a:pt x="568" y="0"/>
                  </a:lnTo>
                  <a:lnTo>
                    <a:pt x="549" y="0"/>
                  </a:lnTo>
                  <a:lnTo>
                    <a:pt x="539" y="0"/>
                  </a:lnTo>
                  <a:lnTo>
                    <a:pt x="525" y="0"/>
                  </a:lnTo>
                  <a:lnTo>
                    <a:pt x="515" y="0"/>
                  </a:lnTo>
                  <a:lnTo>
                    <a:pt x="501" y="0"/>
                  </a:lnTo>
                  <a:lnTo>
                    <a:pt x="491" y="0"/>
                  </a:lnTo>
                  <a:lnTo>
                    <a:pt x="482" y="0"/>
                  </a:lnTo>
                  <a:lnTo>
                    <a:pt x="467" y="0"/>
                  </a:lnTo>
                  <a:lnTo>
                    <a:pt x="458" y="0"/>
                  </a:lnTo>
                  <a:lnTo>
                    <a:pt x="448" y="0"/>
                  </a:lnTo>
                  <a:lnTo>
                    <a:pt x="438" y="0"/>
                  </a:lnTo>
                  <a:lnTo>
                    <a:pt x="424" y="0"/>
                  </a:lnTo>
                  <a:lnTo>
                    <a:pt x="409" y="0"/>
                  </a:lnTo>
                  <a:lnTo>
                    <a:pt x="400" y="0"/>
                  </a:lnTo>
                  <a:lnTo>
                    <a:pt x="385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2" y="0"/>
                  </a:lnTo>
                  <a:lnTo>
                    <a:pt x="313" y="0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46" y="0"/>
                  </a:lnTo>
                  <a:lnTo>
                    <a:pt x="217" y="0"/>
                  </a:lnTo>
                  <a:lnTo>
                    <a:pt x="188" y="0"/>
                  </a:lnTo>
                  <a:lnTo>
                    <a:pt x="154" y="0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E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0634" name="Rectangle 26"/>
            <p:cNvSpPr>
              <a:spLocks noChangeArrowheads="1"/>
            </p:cNvSpPr>
            <p:nvPr/>
          </p:nvSpPr>
          <p:spPr bwMode="auto">
            <a:xfrm>
              <a:off x="156" y="921"/>
              <a:ext cx="5443" cy="24"/>
            </a:xfrm>
            <a:prstGeom prst="rect">
              <a:avLst/>
            </a:prstGeom>
            <a:solidFill>
              <a:srgbClr val="FFFF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125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rot="10800000" flipV="1">
            <a:off x="3786188" y="428625"/>
            <a:ext cx="4240212" cy="558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ar-SA" sz="4400" dirty="0" smtClean="0">
                <a:ea typeface="AL-Mohanad Bold"/>
                <a:cs typeface="AL-Mateen" pitchFamily="2" charset="-78"/>
              </a:rPr>
              <a:t>                   الرؤية والرسالة (تعريفات)</a:t>
            </a:r>
            <a:endParaRPr lang="en-US" sz="4400" dirty="0">
              <a:ea typeface="AL-Mohanad Bold"/>
              <a:cs typeface="AL-Mateen" pitchFamily="2" charset="-78"/>
            </a:endParaRPr>
          </a:p>
        </p:txBody>
      </p:sp>
      <p:sp>
        <p:nvSpPr>
          <p:cNvPr id="30" name="مستطيل ذو زاوية واحدة مستديرة 29"/>
          <p:cNvSpPr/>
          <p:nvPr/>
        </p:nvSpPr>
        <p:spPr>
          <a:xfrm>
            <a:off x="0" y="6643688"/>
            <a:ext cx="9144000" cy="21431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rtl="1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AutoShape 5" descr="خشب جوز"/>
          <p:cNvSpPr>
            <a:spLocks noChangeArrowheads="1"/>
          </p:cNvSpPr>
          <p:nvPr/>
        </p:nvSpPr>
        <p:spPr bwMode="auto">
          <a:xfrm>
            <a:off x="142844" y="1500174"/>
            <a:ext cx="8770951" cy="5072098"/>
          </a:xfrm>
          <a:prstGeom prst="flowChartAlternateProcess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pPr algn="just" rtl="1" eaLnBrk="0" hangingPunct="0"/>
            <a:endParaRPr lang="ar-SA" b="1" dirty="0">
              <a:solidFill>
                <a:srgbClr val="FFFF99"/>
              </a:solidFill>
              <a:latin typeface="Franklin Gothic Demi" pitchFamily="34" charset="0"/>
              <a:ea typeface="MS PGothic" pitchFamily="34" charset="-128"/>
              <a:cs typeface="AL-Mateen" pitchFamily="2" charset="-78"/>
            </a:endParaRPr>
          </a:p>
          <a:p>
            <a:pPr algn="just" rtl="1"/>
            <a:r>
              <a:rPr lang="ar-SA" sz="3200" dirty="0" smtClean="0">
                <a:solidFill>
                  <a:srgbClr val="FF0000"/>
                </a:solidFill>
                <a:cs typeface="AL-Mateen" pitchFamily="2" charset="-78"/>
              </a:rPr>
              <a:t>الرؤية</a:t>
            </a:r>
            <a:r>
              <a:rPr lang="en-US" sz="3200" dirty="0" smtClean="0">
                <a:solidFill>
                  <a:srgbClr val="FF0000"/>
                </a:solidFill>
                <a:cs typeface="AL-Mateen" pitchFamily="2" charset="-78"/>
              </a:rPr>
              <a:t> </a:t>
            </a:r>
            <a:r>
              <a:rPr lang="en-US" sz="3200" dirty="0">
                <a:solidFill>
                  <a:srgbClr val="FF0000"/>
                </a:solidFill>
                <a:cs typeface="AL-Mateen" pitchFamily="2" charset="-78"/>
              </a:rPr>
              <a:t>= </a:t>
            </a:r>
            <a:r>
              <a:rPr lang="ar-SA" sz="3200" dirty="0" smtClean="0">
                <a:solidFill>
                  <a:srgbClr val="FFFF00"/>
                </a:solidFill>
                <a:cs typeface="AL-Mateen" pitchFamily="2" charset="-78"/>
              </a:rPr>
              <a:t>الطموح</a:t>
            </a:r>
            <a:endParaRPr lang="ar-SA" sz="3200" dirty="0" smtClean="0">
              <a:solidFill>
                <a:srgbClr val="FF0000"/>
              </a:solidFill>
              <a:cs typeface="AL-Mateen" pitchFamily="2" charset="-78"/>
            </a:endParaRPr>
          </a:p>
          <a:p>
            <a:pPr algn="just" rtl="1"/>
            <a:endParaRPr lang="ar-SA" sz="3200" dirty="0" smtClean="0">
              <a:solidFill>
                <a:srgbClr val="FF0000"/>
              </a:solidFill>
              <a:cs typeface="AL-Mateen" pitchFamily="2" charset="-78"/>
            </a:endParaRPr>
          </a:p>
          <a:p>
            <a:pPr lvl="0" algn="just" rtl="1"/>
            <a:r>
              <a:rPr lang="ar-SA" sz="3200" dirty="0" smtClean="0">
                <a:solidFill>
                  <a:srgbClr val="FF0000"/>
                </a:solidFill>
                <a:cs typeface="AL-Mateen" pitchFamily="2" charset="-78"/>
              </a:rPr>
              <a:t>الرسالة</a:t>
            </a:r>
            <a:r>
              <a:rPr lang="en-US" sz="3200" dirty="0" smtClean="0">
                <a:solidFill>
                  <a:srgbClr val="FF0000"/>
                </a:solidFill>
                <a:cs typeface="AL-Mateen" pitchFamily="2" charset="-78"/>
              </a:rPr>
              <a:t> = </a:t>
            </a:r>
            <a:r>
              <a:rPr lang="ar-SA" sz="3200" dirty="0" smtClean="0">
                <a:solidFill>
                  <a:srgbClr val="FFFF00"/>
                </a:solidFill>
                <a:cs typeface="AL-Mateen" pitchFamily="2" charset="-78"/>
              </a:rPr>
              <a:t>الحلم الحقيقي –     الغرض أو المهمة  -</a:t>
            </a:r>
          </a:p>
          <a:p>
            <a:pPr lvl="0" algn="just" rtl="1"/>
            <a:r>
              <a:rPr lang="ar-SA" sz="3200" dirty="0" smtClean="0">
                <a:solidFill>
                  <a:srgbClr val="FFFF00"/>
                </a:solidFill>
                <a:cs typeface="AL-Mateen" pitchFamily="2" charset="-78"/>
              </a:rPr>
              <a:t>                        كيف سنمضي إلى تحقيق رؤيتنا؟</a:t>
            </a:r>
          </a:p>
          <a:p>
            <a:pPr lvl="0" algn="just" rtl="1"/>
            <a:endParaRPr lang="en-US" sz="3200" dirty="0" smtClean="0">
              <a:solidFill>
                <a:srgbClr val="FFFF00"/>
              </a:solidFill>
              <a:cs typeface="AL-Mateen" pitchFamily="2" charset="-78"/>
            </a:endParaRPr>
          </a:p>
          <a:p>
            <a:pPr algn="just" rtl="1"/>
            <a:r>
              <a:rPr lang="ar-SA" sz="3200" dirty="0" smtClean="0">
                <a:solidFill>
                  <a:srgbClr val="FF0000"/>
                </a:solidFill>
                <a:cs typeface="AL-Mateen" pitchFamily="2" charset="-78"/>
              </a:rPr>
              <a:t>الأهـــــــــداف</a:t>
            </a:r>
            <a:r>
              <a:rPr lang="en-US" sz="3200" dirty="0" smtClean="0">
                <a:solidFill>
                  <a:srgbClr val="FF0000"/>
                </a:solidFill>
                <a:cs typeface="AL-Mateen" pitchFamily="2" charset="-78"/>
              </a:rPr>
              <a:t>=   </a:t>
            </a:r>
            <a:r>
              <a:rPr lang="ar-SA" sz="3200" dirty="0" smtClean="0">
                <a:solidFill>
                  <a:srgbClr val="FF0000"/>
                </a:solidFill>
                <a:cs typeface="AL-Mateen" pitchFamily="2" charset="-78"/>
              </a:rPr>
              <a:t> </a:t>
            </a:r>
            <a:r>
              <a:rPr lang="ar-SA" sz="3200" dirty="0" smtClean="0">
                <a:solidFill>
                  <a:srgbClr val="FFFF00"/>
                </a:solidFill>
                <a:cs typeface="AL-Mateen" pitchFamily="2" charset="-78"/>
              </a:rPr>
              <a:t>ما </a:t>
            </a:r>
            <a:r>
              <a:rPr lang="ar-SA" sz="3200" dirty="0">
                <a:solidFill>
                  <a:srgbClr val="FFFF00"/>
                </a:solidFill>
                <a:cs typeface="AL-Mateen" pitchFamily="2" charset="-78"/>
              </a:rPr>
              <a:t>نريد </a:t>
            </a:r>
            <a:r>
              <a:rPr lang="ar-SA" sz="3200" dirty="0" smtClean="0">
                <a:solidFill>
                  <a:srgbClr val="FFFF00"/>
                </a:solidFill>
                <a:cs typeface="AL-Mateen" pitchFamily="2" charset="-78"/>
              </a:rPr>
              <a:t>تحقيقه </a:t>
            </a:r>
            <a:r>
              <a:rPr lang="ar-SA" sz="3200" dirty="0">
                <a:solidFill>
                  <a:srgbClr val="FFFF00"/>
                </a:solidFill>
                <a:cs typeface="AL-Mateen" pitchFamily="2" charset="-78"/>
              </a:rPr>
              <a:t>للوصول </a:t>
            </a:r>
            <a:r>
              <a:rPr lang="ar-SA" sz="3200" dirty="0" smtClean="0">
                <a:solidFill>
                  <a:srgbClr val="FFFF00"/>
                </a:solidFill>
                <a:cs typeface="AL-Mateen" pitchFamily="2" charset="-78"/>
              </a:rPr>
              <a:t>إلى </a:t>
            </a:r>
            <a:r>
              <a:rPr lang="ar-SA" sz="3200" dirty="0">
                <a:solidFill>
                  <a:srgbClr val="FFFF00"/>
                </a:solidFill>
                <a:cs typeface="AL-Mateen" pitchFamily="2" charset="-78"/>
              </a:rPr>
              <a:t>تحقيق الرسالة</a:t>
            </a:r>
            <a:r>
              <a:rPr lang="en-US" sz="3200" dirty="0">
                <a:solidFill>
                  <a:srgbClr val="FFFF00"/>
                </a:solidFill>
                <a:cs typeface="AL-Mateen" pitchFamily="2" charset="-78"/>
              </a:rPr>
              <a:t>.</a:t>
            </a:r>
          </a:p>
          <a:p>
            <a:pPr algn="just" rtl="1"/>
            <a:r>
              <a:rPr lang="ar-SA" sz="2800" dirty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sz="2800" dirty="0">
                <a:solidFill>
                  <a:srgbClr val="FFFF00"/>
                </a:solidFill>
                <a:cs typeface="AL-Mateen" pitchFamily="2" charset="-78"/>
              </a:rPr>
            </a:br>
            <a:endParaRPr lang="en-US" sz="2800" dirty="0">
              <a:solidFill>
                <a:srgbClr val="FFFF00"/>
              </a:solidFill>
              <a:cs typeface="AL-Mateen" pitchFamily="2" charset="-78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</TotalTime>
  <Words>1541</Words>
  <Application>Microsoft Office PowerPoint</Application>
  <PresentationFormat>On-screen Show (4:3)</PresentationFormat>
  <Paragraphs>454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نسق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ابعاد</dc:creator>
  <cp:lastModifiedBy>ASUS</cp:lastModifiedBy>
  <cp:revision>233</cp:revision>
  <dcterms:created xsi:type="dcterms:W3CDTF">2010-09-21T16:52:40Z</dcterms:created>
  <dcterms:modified xsi:type="dcterms:W3CDTF">2017-09-28T06:42:47Z</dcterms:modified>
</cp:coreProperties>
</file>