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9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2110"/>
    <a:srgbClr val="BE4B48"/>
    <a:srgbClr val="4F81BD"/>
    <a:srgbClr val="F955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4" autoAdjust="0"/>
    <p:restoredTop sz="94671" autoAdjust="0"/>
  </p:normalViewPr>
  <p:slideViewPr>
    <p:cSldViewPr>
      <p:cViewPr>
        <p:scale>
          <a:sx n="70" d="100"/>
          <a:sy n="70" d="100"/>
        </p:scale>
        <p:origin x="-1164" y="1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B3077-E200-4403-8FC0-C1B745BF5EF8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4893B-7B19-44F6-BC8D-0B013E2B24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9400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B3077-E200-4403-8FC0-C1B745BF5EF8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4893B-7B19-44F6-BC8D-0B013E2B24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376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B3077-E200-4403-8FC0-C1B745BF5EF8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4893B-7B19-44F6-BC8D-0B013E2B24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798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B3077-E200-4403-8FC0-C1B745BF5EF8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4893B-7B19-44F6-BC8D-0B013E2B24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59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B3077-E200-4403-8FC0-C1B745BF5EF8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4893B-7B19-44F6-BC8D-0B013E2B24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8210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B3077-E200-4403-8FC0-C1B745BF5EF8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4893B-7B19-44F6-BC8D-0B013E2B24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9862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B3077-E200-4403-8FC0-C1B745BF5EF8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4893B-7B19-44F6-BC8D-0B013E2B24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15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B3077-E200-4403-8FC0-C1B745BF5EF8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4893B-7B19-44F6-BC8D-0B013E2B24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073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B3077-E200-4403-8FC0-C1B745BF5EF8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4893B-7B19-44F6-BC8D-0B013E2B24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83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B3077-E200-4403-8FC0-C1B745BF5EF8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4893B-7B19-44F6-BC8D-0B013E2B24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226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B3077-E200-4403-8FC0-C1B745BF5EF8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4893B-7B19-44F6-BC8D-0B013E2B24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139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DB3077-E200-4403-8FC0-C1B745BF5EF8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4893B-7B19-44F6-BC8D-0B013E2B24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658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1434" y="2492896"/>
            <a:ext cx="8438550" cy="1656184"/>
          </a:xfrm>
        </p:spPr>
        <p:txBody>
          <a:bodyPr>
            <a:noAutofit/>
          </a:bodyPr>
          <a:lstStyle/>
          <a:p>
            <a:pPr rtl="1"/>
            <a:r>
              <a:rPr lang="ar-SA" sz="5400" dirty="0" smtClean="0">
                <a:cs typeface="AdvertisingBold" pitchFamily="2" charset="-78"/>
              </a:rPr>
              <a:t/>
            </a:r>
            <a:br>
              <a:rPr lang="ar-SA" sz="5400" dirty="0" smtClean="0">
                <a:cs typeface="AdvertisingBold" pitchFamily="2" charset="-78"/>
              </a:rPr>
            </a:br>
            <a:r>
              <a:rPr lang="ar-SA" sz="5400" dirty="0" smtClean="0">
                <a:cs typeface="AdvertisingBold" pitchFamily="2" charset="-78"/>
              </a:rPr>
              <a:t>شرح لبعض مواد </a:t>
            </a:r>
            <a:br>
              <a:rPr lang="ar-SA" sz="5400" dirty="0" smtClean="0">
                <a:cs typeface="AdvertisingBold" pitchFamily="2" charset="-78"/>
              </a:rPr>
            </a:br>
            <a:r>
              <a:rPr lang="ar-SA" sz="5400" dirty="0" smtClean="0">
                <a:cs typeface="AdvertisingBold" pitchFamily="2" charset="-78"/>
              </a:rPr>
              <a:t> لائحة الدراسة  والإختبارات</a:t>
            </a:r>
            <a:br>
              <a:rPr lang="ar-SA" sz="5400" dirty="0" smtClean="0">
                <a:cs typeface="AdvertisingBold" pitchFamily="2" charset="-78"/>
              </a:rPr>
            </a:br>
            <a:r>
              <a:rPr lang="ar-SA" sz="5400" dirty="0" smtClean="0">
                <a:cs typeface="AdvertisingBold" pitchFamily="2" charset="-78"/>
              </a:rPr>
              <a:t>في جامعة نجران </a:t>
            </a:r>
            <a:endParaRPr lang="en-US" sz="5400" dirty="0">
              <a:cs typeface="AdvertisingBold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27584" y="5343351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ar-SA" dirty="0" smtClean="0">
                <a:solidFill>
                  <a:srgbClr val="FF0000"/>
                </a:solidFill>
                <a:cs typeface="AdvertisingMedium" pitchFamily="2" charset="-78"/>
              </a:rPr>
              <a:t>تقديم </a:t>
            </a:r>
          </a:p>
          <a:p>
            <a:r>
              <a:rPr lang="ar-SA" dirty="0" smtClean="0">
                <a:solidFill>
                  <a:srgbClr val="FF0000"/>
                </a:solidFill>
                <a:cs typeface="AdvertisingMedium" pitchFamily="2" charset="-78"/>
              </a:rPr>
              <a:t>المرشد </a:t>
            </a:r>
            <a:r>
              <a:rPr lang="ar-EG" dirty="0" smtClean="0">
                <a:solidFill>
                  <a:srgbClr val="FF0000"/>
                </a:solidFill>
                <a:cs typeface="AdvertisingMedium" pitchFamily="2" charset="-78"/>
              </a:rPr>
              <a:t>ة</a:t>
            </a:r>
            <a:r>
              <a:rPr lang="ar-SA" dirty="0" smtClean="0">
                <a:solidFill>
                  <a:srgbClr val="FF0000"/>
                </a:solidFill>
                <a:cs typeface="AdvertisingMedium" pitchFamily="2" charset="-78"/>
              </a:rPr>
              <a:t>الأكاديم</a:t>
            </a:r>
            <a:r>
              <a:rPr lang="ar-EG" dirty="0" smtClean="0">
                <a:solidFill>
                  <a:srgbClr val="FF0000"/>
                </a:solidFill>
                <a:cs typeface="AdvertisingMedium" pitchFamily="2" charset="-78"/>
              </a:rPr>
              <a:t>ية</a:t>
            </a:r>
            <a:r>
              <a:rPr lang="ar-SA" dirty="0" smtClean="0">
                <a:solidFill>
                  <a:srgbClr val="FF0000"/>
                </a:solidFill>
                <a:cs typeface="AdvertisingMedium" pitchFamily="2" charset="-78"/>
              </a:rPr>
              <a:t> </a:t>
            </a:r>
            <a:r>
              <a:rPr lang="ar-SA" dirty="0" smtClean="0">
                <a:solidFill>
                  <a:srgbClr val="FF0000"/>
                </a:solidFill>
                <a:cs typeface="AdvertisingMedium" pitchFamily="2" charset="-78"/>
              </a:rPr>
              <a:t>بالقسم </a:t>
            </a:r>
            <a:r>
              <a:rPr lang="ar-SA" smtClean="0">
                <a:solidFill>
                  <a:srgbClr val="FF0000"/>
                </a:solidFill>
                <a:cs typeface="AdvertisingMedium" pitchFamily="2" charset="-78"/>
              </a:rPr>
              <a:t>أ- فدوى صديق</a:t>
            </a:r>
            <a:endParaRPr lang="ar-SA" dirty="0" smtClean="0">
              <a:solidFill>
                <a:srgbClr val="FF0000"/>
              </a:solidFill>
              <a:cs typeface="AdvertisingMedium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39"/>
            <a:ext cx="8628921" cy="1880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184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6140" y="692696"/>
            <a:ext cx="3758901" cy="5616624"/>
          </a:xfrm>
          <a:prstGeom prst="rect">
            <a:avLst/>
          </a:prstGeom>
        </p:spPr>
      </p:pic>
      <p:sp>
        <p:nvSpPr>
          <p:cNvPr id="5" name="Oval Callout 4"/>
          <p:cNvSpPr/>
          <p:nvPr/>
        </p:nvSpPr>
        <p:spPr>
          <a:xfrm>
            <a:off x="611560" y="116632"/>
            <a:ext cx="3744416" cy="2520280"/>
          </a:xfrm>
          <a:prstGeom prst="wedgeEllipseCallout">
            <a:avLst>
              <a:gd name="adj1" fmla="val 105996"/>
              <a:gd name="adj2" fmla="val 524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dirty="0" smtClean="0">
                <a:cs typeface="AdvertisingBold" pitchFamily="2" charset="-78"/>
              </a:rPr>
              <a:t> أهاااااااااااه الشغله أتاريها حوسه .</a:t>
            </a:r>
          </a:p>
          <a:p>
            <a:pPr algn="ctr" rtl="1"/>
            <a:endParaRPr lang="ar-SA" dirty="0" smtClean="0">
              <a:cs typeface="AdvertisingBold" pitchFamily="2" charset="-78"/>
            </a:endParaRPr>
          </a:p>
          <a:p>
            <a:pPr algn="ctr" rtl="1"/>
            <a:r>
              <a:rPr lang="ar-SA" dirty="0" smtClean="0">
                <a:cs typeface="AdvertisingBold" pitchFamily="2" charset="-78"/>
              </a:rPr>
              <a:t>طيب آخر سؤال عن الإنذار وشهو الإنذار الأكاديمي ؟!!</a:t>
            </a:r>
          </a:p>
          <a:p>
            <a:pPr algn="ctr" rtl="1"/>
            <a:r>
              <a:rPr lang="ar-SA" dirty="0" smtClean="0">
                <a:cs typeface="AdvertisingBold" pitchFamily="2" charset="-78"/>
              </a:rPr>
              <a:t>وايش جاينا من وراه؟!! ..</a:t>
            </a:r>
            <a:r>
              <a:rPr lang="ar-EG" dirty="0" smtClean="0">
                <a:cs typeface="AdvertisingBold" pitchFamily="2" charset="-78"/>
              </a:rPr>
              <a:t>لطفك يا رب</a:t>
            </a:r>
            <a:endParaRPr lang="ar-SA" dirty="0" smtClean="0">
              <a:cs typeface="AdvertisingBold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1934" y="2705705"/>
            <a:ext cx="129715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3000" dirty="0" smtClean="0">
                <a:solidFill>
                  <a:srgbClr val="FF0000"/>
                </a:solidFill>
                <a:cs typeface="AdvertisingBold" pitchFamily="2" charset="-78"/>
              </a:rPr>
              <a:t>الجواب </a:t>
            </a:r>
            <a:endParaRPr lang="en-US" sz="3000" dirty="0">
              <a:solidFill>
                <a:srgbClr val="FF0000"/>
              </a:solidFill>
              <a:cs typeface="AdvertisingBold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3259703"/>
            <a:ext cx="5097898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 rtl="1"/>
            <a:r>
              <a:rPr lang="ar-SA" dirty="0" smtClean="0">
                <a:cs typeface="AdvertisingBold" pitchFamily="2" charset="-78"/>
              </a:rPr>
              <a:t>الإنذار الأكاديمي :هو الإشعار الذي يوجه للطالب بسبب انخفاض معدله التراكمي عن الحد الأدنى ( 2)</a:t>
            </a:r>
          </a:p>
          <a:p>
            <a:pPr algn="just" rtl="1"/>
            <a:r>
              <a:rPr lang="ar-SA" dirty="0" smtClean="0">
                <a:cs typeface="AdvertisingBold" pitchFamily="2" charset="-78"/>
              </a:rPr>
              <a:t>****************************************</a:t>
            </a:r>
          </a:p>
          <a:p>
            <a:pPr algn="just" rtl="1"/>
            <a:r>
              <a:rPr lang="ar-SA" dirty="0" smtClean="0">
                <a:cs typeface="AdvertisingBold" pitchFamily="2" charset="-78"/>
              </a:rPr>
              <a:t>إذا انخفض المعدل التراكمي عن 2 لمدة ثلاث فصول متتالية فإن الطالب يطوى قيده ( يفصل ) لتدني المستوى .</a:t>
            </a:r>
          </a:p>
          <a:p>
            <a:pPr algn="just" rtl="1"/>
            <a:r>
              <a:rPr lang="ar-SA" dirty="0" smtClean="0">
                <a:cs typeface="AdvertisingBold" pitchFamily="2" charset="-78"/>
              </a:rPr>
              <a:t>****************************************</a:t>
            </a:r>
          </a:p>
          <a:p>
            <a:pPr algn="just" rtl="1"/>
            <a:r>
              <a:rPr lang="ar-SA" dirty="0" smtClean="0">
                <a:cs typeface="AdvertisingBold" pitchFamily="2" charset="-78"/>
              </a:rPr>
              <a:t>اذ وجه للطالب انذار أكاديمي في فصل ما وفي الفصل الذي يليه رفع معدله إلى 2 أو اعلى يتم حذف الإنذار الأكاديمي ويتم البدء من الصفر </a:t>
            </a:r>
          </a:p>
        </p:txBody>
      </p:sp>
    </p:spTree>
    <p:extLst>
      <p:ext uri="{BB962C8B-B14F-4D97-AF65-F5344CB8AC3E}">
        <p14:creationId xmlns:p14="http://schemas.microsoft.com/office/powerpoint/2010/main" val="2418504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615306"/>
            <a:ext cx="8229600" cy="461665"/>
          </a:xfrm>
          <a:noFill/>
          <a:ln w="3810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rtl="1"/>
            <a:r>
              <a:rPr lang="ar-SA" sz="2400" dirty="0">
                <a:latin typeface="+mn-lt"/>
                <a:ea typeface="+mn-ea"/>
                <a:cs typeface="AdvertisingBold" pitchFamily="2" charset="-78"/>
              </a:rPr>
              <a:t>كيف تسجل جدولك للفصل القادم </a:t>
            </a:r>
            <a:endParaRPr lang="en-GB" sz="2400" dirty="0">
              <a:latin typeface="+mn-lt"/>
              <a:ea typeface="+mn-ea"/>
              <a:cs typeface="AdvertisingBold" pitchFamily="2" charset="-78"/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161370" y="1339531"/>
            <a:ext cx="8725530" cy="60016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SA" sz="2000" dirty="0" smtClean="0">
                <a:solidFill>
                  <a:srgbClr val="FF0000"/>
                </a:solidFill>
                <a:cs typeface="AdvertisingExtraBold" pitchFamily="2" charset="-78"/>
              </a:rPr>
              <a:t>عند تسجيلك لجدول الفصل القادم تأكد من الأمور التالية :</a:t>
            </a:r>
          </a:p>
          <a:p>
            <a:pPr algn="r" rtl="1"/>
            <a:endParaRPr lang="ar-SA" sz="2000" dirty="0" smtClean="0">
              <a:cs typeface="AdvertisingExtraBold" pitchFamily="2" charset="-78"/>
            </a:endParaRPr>
          </a:p>
          <a:p>
            <a:pPr algn="r" rtl="1"/>
            <a:r>
              <a:rPr lang="ar-SA" sz="2000" dirty="0" smtClean="0">
                <a:cs typeface="AdvertisingExtraBold" pitchFamily="2" charset="-78"/>
              </a:rPr>
              <a:t>1- تسجيل مقررات  الرسوب والمقررات التي في المستويات الدنيا أولاً.</a:t>
            </a:r>
          </a:p>
          <a:p>
            <a:pPr algn="r" rtl="1"/>
            <a:endParaRPr lang="ar-SA" sz="2000" dirty="0" smtClean="0">
              <a:cs typeface="AdvertisingExtraBold" pitchFamily="2" charset="-78"/>
            </a:endParaRPr>
          </a:p>
          <a:p>
            <a:pPr algn="r" rtl="1"/>
            <a:r>
              <a:rPr lang="ar-SA" sz="2000" dirty="0" smtClean="0">
                <a:solidFill>
                  <a:srgbClr val="FF0000"/>
                </a:solidFill>
                <a:cs typeface="AdvertisingExtraBold" pitchFamily="2" charset="-78"/>
              </a:rPr>
              <a:t>2- في حالة وجود تعارض بين مقررين :</a:t>
            </a:r>
          </a:p>
          <a:p>
            <a:pPr marL="800100" lvl="1" indent="-342900" algn="r" rtl="1">
              <a:buSzPct val="90000"/>
              <a:buFont typeface="Arial" pitchFamily="34" charset="0"/>
              <a:buChar char="•"/>
            </a:pPr>
            <a:r>
              <a:rPr lang="ar-SA" sz="2000" dirty="0">
                <a:cs typeface="AdvertisingExtraBold" pitchFamily="2" charset="-78"/>
              </a:rPr>
              <a:t>مقرر الرسوب أو المقرر من المستوى الأدنى يجب عدم حذفه </a:t>
            </a:r>
          </a:p>
          <a:p>
            <a:pPr marL="800100" lvl="1" indent="-342900" algn="r" rtl="1">
              <a:buSzPct val="90000"/>
              <a:buFont typeface="Arial" pitchFamily="34" charset="0"/>
              <a:buChar char="•"/>
            </a:pPr>
            <a:r>
              <a:rPr lang="ar-SA" sz="2000" dirty="0">
                <a:cs typeface="AdvertisingExtraBold" pitchFamily="2" charset="-78"/>
              </a:rPr>
              <a:t>إذا كان المقرر متطلب لمقررات لاحقة يجب عدم حذفه </a:t>
            </a:r>
          </a:p>
          <a:p>
            <a:pPr algn="r" rtl="1"/>
            <a:endParaRPr lang="ar-SA" sz="2000" dirty="0">
              <a:solidFill>
                <a:srgbClr val="FF0000"/>
              </a:solidFill>
              <a:cs typeface="AdvertisingExtraBold" pitchFamily="2" charset="-78"/>
            </a:endParaRPr>
          </a:p>
          <a:p>
            <a:pPr algn="r" rtl="1"/>
            <a:r>
              <a:rPr lang="ar-SA" sz="2000" dirty="0" smtClean="0">
                <a:solidFill>
                  <a:srgbClr val="FF0000"/>
                </a:solidFill>
                <a:cs typeface="AdvertisingExtraBold" pitchFamily="2" charset="-78"/>
              </a:rPr>
              <a:t>3- في حالة إذا كان التعارض بين مقرر رسوب ومقرر متطلب لمواد لاحقه</a:t>
            </a:r>
          </a:p>
          <a:p>
            <a:pPr algn="r" rtl="1"/>
            <a:r>
              <a:rPr lang="ar-SA" sz="2000" dirty="0" smtClean="0">
                <a:cs typeface="AdvertisingExtraBold" pitchFamily="2" charset="-78"/>
              </a:rPr>
              <a:t>الأولوية دائماً تكون لمقرر الرسوب خصوصا وإن كان من مستويين سابقين</a:t>
            </a:r>
            <a:r>
              <a:rPr lang="ar-SA" sz="2000" dirty="0" smtClean="0">
                <a:solidFill>
                  <a:srgbClr val="FF0000"/>
                </a:solidFill>
                <a:cs typeface="AdvertisingExtraBold" pitchFamily="2" charset="-78"/>
              </a:rPr>
              <a:t> </a:t>
            </a:r>
          </a:p>
          <a:p>
            <a:pPr algn="r" rtl="1"/>
            <a:endParaRPr lang="ar-SA" sz="1600" dirty="0" smtClean="0">
              <a:solidFill>
                <a:srgbClr val="FF0000"/>
              </a:solidFill>
              <a:cs typeface="AdvertisingExtraBold" pitchFamily="2" charset="-78"/>
            </a:endParaRPr>
          </a:p>
          <a:p>
            <a:pPr algn="r" rtl="1"/>
            <a:r>
              <a:rPr lang="ar-SA" sz="2000" dirty="0" smtClean="0">
                <a:solidFill>
                  <a:srgbClr val="0070C0"/>
                </a:solidFill>
                <a:cs typeface="AdvertisingExtraBold" pitchFamily="2" charset="-78"/>
              </a:rPr>
              <a:t>هناك حالة واحدة فقط يمكن تقديم مقرر على مقرر الرسوب وهي :</a:t>
            </a:r>
          </a:p>
          <a:p>
            <a:pPr algn="r" rtl="1"/>
            <a:endParaRPr lang="ar-SA" sz="1600" dirty="0" smtClean="0">
              <a:cs typeface="AdvertisingExtraBold" pitchFamily="2" charset="-78"/>
            </a:endParaRPr>
          </a:p>
          <a:p>
            <a:pPr algn="r" rtl="1"/>
            <a:r>
              <a:rPr lang="ar-SA" sz="2000" dirty="0" smtClean="0">
                <a:cs typeface="AdvertisingExtraBold" pitchFamily="2" charset="-78"/>
              </a:rPr>
              <a:t>أن يكون المقرر متطلب لأكثر من مقررين لاحقين في المستوى التالي مباشرة </a:t>
            </a:r>
          </a:p>
          <a:p>
            <a:pPr algn="r" rtl="1"/>
            <a:r>
              <a:rPr lang="ar-SA" sz="2000" dirty="0" smtClean="0">
                <a:cs typeface="AdvertisingExtraBold" pitchFamily="2" charset="-78"/>
              </a:rPr>
              <a:t>وفي نفس الوقت مقرر الرسوب الذي سيتم حذفه يكون من المستوى  السابق </a:t>
            </a:r>
          </a:p>
          <a:p>
            <a:pPr algn="r" rtl="1"/>
            <a:endParaRPr lang="ar-SA" sz="1600" dirty="0" smtClean="0">
              <a:solidFill>
                <a:srgbClr val="FF0000"/>
              </a:solidFill>
              <a:cs typeface="AdvertisingExtraBold" pitchFamily="2" charset="-78"/>
            </a:endParaRPr>
          </a:p>
          <a:p>
            <a:pPr algn="r" rtl="1"/>
            <a:r>
              <a:rPr lang="ar-SA" sz="1600" dirty="0" smtClean="0">
                <a:solidFill>
                  <a:srgbClr val="FF0000"/>
                </a:solidFill>
                <a:cs typeface="AdvertisingExtraBold" pitchFamily="2" charset="-78"/>
              </a:rPr>
              <a:t>(  هذا </a:t>
            </a:r>
            <a:r>
              <a:rPr lang="ar-SA" sz="1600" smtClean="0">
                <a:solidFill>
                  <a:srgbClr val="FF0000"/>
                </a:solidFill>
                <a:cs typeface="AdvertisingExtraBold" pitchFamily="2" charset="-78"/>
              </a:rPr>
              <a:t>الخيار لا ينصح </a:t>
            </a:r>
            <a:r>
              <a:rPr lang="ar-SA" sz="1600" dirty="0" smtClean="0">
                <a:solidFill>
                  <a:srgbClr val="FF0000"/>
                </a:solidFill>
                <a:cs typeface="AdvertisingExtraBold" pitchFamily="2" charset="-78"/>
              </a:rPr>
              <a:t>به إلا بعد الرجوع لوحدة الإرشاد الأكاديمي  لدراسة </a:t>
            </a:r>
            <a:r>
              <a:rPr lang="ar-SA" sz="1600" smtClean="0">
                <a:solidFill>
                  <a:srgbClr val="FF0000"/>
                </a:solidFill>
                <a:cs typeface="AdvertisingExtraBold" pitchFamily="2" charset="-78"/>
              </a:rPr>
              <a:t>وضع الطالب جيداً)</a:t>
            </a:r>
            <a:endParaRPr lang="ar-SA" sz="1600" dirty="0" smtClean="0">
              <a:solidFill>
                <a:srgbClr val="FF0000"/>
              </a:solidFill>
              <a:cs typeface="AdvertisingExtraBold" pitchFamily="2" charset="-78"/>
            </a:endParaRPr>
          </a:p>
          <a:p>
            <a:pPr algn="r" rtl="1"/>
            <a:endParaRPr lang="ar-SA" sz="2000" dirty="0" smtClean="0">
              <a:solidFill>
                <a:srgbClr val="FF0000"/>
              </a:solidFill>
              <a:cs typeface="AdvertisingExtraBold" pitchFamily="2" charset="-78"/>
            </a:endParaRPr>
          </a:p>
          <a:p>
            <a:pPr lvl="1" algn="r" rtl="1">
              <a:buSzPct val="90000"/>
            </a:pPr>
            <a:endParaRPr lang="ar-SA" sz="2000" dirty="0" smtClean="0">
              <a:cs typeface="AdvertisingExtraBold" pitchFamily="2" charset="-78"/>
            </a:endParaRPr>
          </a:p>
          <a:p>
            <a:pPr algn="r" rtl="1"/>
            <a:endParaRPr lang="en-GB" sz="2000" dirty="0">
              <a:cs typeface="AdvertisingExtraBold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624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2722567"/>
            <a:ext cx="77768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8000" dirty="0" smtClean="0">
                <a:solidFill>
                  <a:srgbClr val="FF0000"/>
                </a:solidFill>
                <a:cs typeface="AdvertisingBold" pitchFamily="2" charset="-78"/>
              </a:rPr>
              <a:t>النقاش والأسئلة </a:t>
            </a:r>
            <a:endParaRPr lang="en-US" sz="8000" dirty="0">
              <a:solidFill>
                <a:srgbClr val="FF0000"/>
              </a:solidFill>
              <a:cs typeface="AdvertisingBold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5200" y="1412776"/>
            <a:ext cx="3421564" cy="5112568"/>
          </a:xfrm>
          <a:prstGeom prst="rect">
            <a:avLst/>
          </a:prstGeom>
        </p:spPr>
      </p:pic>
      <p:sp>
        <p:nvSpPr>
          <p:cNvPr id="6" name="Oval Callout 5"/>
          <p:cNvSpPr/>
          <p:nvPr/>
        </p:nvSpPr>
        <p:spPr>
          <a:xfrm>
            <a:off x="107504" y="760575"/>
            <a:ext cx="4752528" cy="3312368"/>
          </a:xfrm>
          <a:prstGeom prst="wedgeEllipseCallout">
            <a:avLst>
              <a:gd name="adj1" fmla="val 87617"/>
              <a:gd name="adj2" fmla="val 50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000" dirty="0" smtClean="0">
                <a:cs typeface="AdvertisingBold" pitchFamily="2" charset="-78"/>
              </a:rPr>
              <a:t>.لحظة لحظة ....وين جواب </a:t>
            </a:r>
          </a:p>
          <a:p>
            <a:pPr algn="ctr" rtl="1"/>
            <a:r>
              <a:rPr lang="ar-SA" sz="3000" dirty="0" smtClean="0">
                <a:cs typeface="AdvertisingBold" pitchFamily="2" charset="-78"/>
              </a:rPr>
              <a:t>سؤال المقرر اللي له متطلب ....تبي تصرفنا ..</a:t>
            </a:r>
          </a:p>
        </p:txBody>
      </p:sp>
    </p:spTree>
    <p:extLst>
      <p:ext uri="{BB962C8B-B14F-4D97-AF65-F5344CB8AC3E}">
        <p14:creationId xmlns:p14="http://schemas.microsoft.com/office/powerpoint/2010/main" val="180154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750"/>
                            </p:stCondLst>
                            <p:childTnLst>
                              <p:par>
                                <p:cTn id="18" presetID="1" presetClass="exit" presetSubtype="0" fill="hold" grpId="0" nodeType="after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99792" y="332656"/>
            <a:ext cx="4104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6000" dirty="0" smtClean="0">
                <a:cs typeface="AdvertisingBold" pitchFamily="2" charset="-78"/>
              </a:rPr>
              <a:t>الجواب </a:t>
            </a:r>
            <a:endParaRPr lang="en-US" sz="6000" dirty="0">
              <a:cs typeface="AdvertisingBold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1700808"/>
            <a:ext cx="8213703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2000" dirty="0" smtClean="0">
                <a:cs typeface="AdvertisingBold" pitchFamily="2" charset="-78"/>
              </a:rPr>
              <a:t>كل قسم لديه مقررات تتطلب في بعض الأحيان دراسة مقررات سابقة قبل دراسة هذه المقررات.</a:t>
            </a:r>
          </a:p>
          <a:p>
            <a:pPr algn="r" rtl="1"/>
            <a:r>
              <a:rPr lang="ar-SA" sz="2000" dirty="0" smtClean="0">
                <a:cs typeface="AdvertisingBold" pitchFamily="2" charset="-78"/>
              </a:rPr>
              <a:t>وبالتالي لايمكن أن يدرس الطالب أي مقرر قبل أن يجتاز المقرر السابق الذي هو عبارة عن متطلب للمقرر الذي يرغب في دراسته .</a:t>
            </a:r>
          </a:p>
          <a:p>
            <a:pPr algn="r" rtl="1"/>
            <a:endParaRPr lang="ar-SA" sz="2000" dirty="0" smtClean="0">
              <a:cs typeface="AdvertisingBold" pitchFamily="2" charset="-78"/>
            </a:endParaRPr>
          </a:p>
          <a:p>
            <a:pPr algn="r" rtl="1"/>
            <a:r>
              <a:rPr lang="ar-SA" sz="2000" dirty="0" smtClean="0">
                <a:solidFill>
                  <a:srgbClr val="FF0000"/>
                </a:solidFill>
                <a:cs typeface="AdvertisingBold" pitchFamily="2" charset="-78"/>
              </a:rPr>
              <a:t>على سبيل المثال :</a:t>
            </a:r>
          </a:p>
          <a:p>
            <a:pPr algn="r" rtl="1"/>
            <a:r>
              <a:rPr lang="ar-SA" sz="2000" dirty="0" smtClean="0">
                <a:cs typeface="AdvertisingBold" pitchFamily="2" charset="-78"/>
              </a:rPr>
              <a:t>طالب قسم الحاسب الآلي لايمكن أن يدرس مقرر </a:t>
            </a:r>
            <a:r>
              <a:rPr lang="ar-SA" sz="2000" dirty="0" smtClean="0">
                <a:solidFill>
                  <a:srgbClr val="FF0000"/>
                </a:solidFill>
                <a:cs typeface="AdvertisingBold" pitchFamily="2" charset="-78"/>
              </a:rPr>
              <a:t>( برمجة 2 )</a:t>
            </a:r>
            <a:r>
              <a:rPr lang="ar-SA" sz="2000" dirty="0" smtClean="0">
                <a:cs typeface="AdvertisingBold" pitchFamily="2" charset="-78"/>
              </a:rPr>
              <a:t> قبل دراسته مقرر </a:t>
            </a:r>
            <a:r>
              <a:rPr lang="ar-SA" sz="2000" dirty="0" smtClean="0">
                <a:solidFill>
                  <a:srgbClr val="FF0000"/>
                </a:solidFill>
                <a:cs typeface="AdvertisingBold" pitchFamily="2" charset="-78"/>
              </a:rPr>
              <a:t>( برمجه 1).</a:t>
            </a:r>
          </a:p>
          <a:p>
            <a:pPr algn="r" rtl="1"/>
            <a:endParaRPr lang="ar-SA" sz="2000" dirty="0">
              <a:cs typeface="AdvertisingBold" pitchFamily="2" charset="-78"/>
            </a:endParaRPr>
          </a:p>
          <a:p>
            <a:pPr algn="r" rtl="1"/>
            <a:r>
              <a:rPr lang="ar-SA" sz="2000" dirty="0" smtClean="0">
                <a:cs typeface="AdvertisingBold" pitchFamily="2" charset="-78"/>
              </a:rPr>
              <a:t>هذا الأمر يعود لمصلحة الطالب حيث أن بعض المواضيع في المقرر الثاني تعتمد على مواضيع سابقة تم دراستها في المقرر السابق </a:t>
            </a:r>
          </a:p>
          <a:p>
            <a:pPr algn="r" rtl="1"/>
            <a:r>
              <a:rPr lang="ar-SA" sz="2000" dirty="0" smtClean="0">
                <a:cs typeface="AdvertisingBold" pitchFamily="2" charset="-78"/>
              </a:rPr>
              <a:t>وبالتالي لو تم السماح للطالب بتسجيل المقرر قبل دراسته للمتطلب فإنه سيواجه صعوبة في اجتياز هذا المقرر وقد يرسب فيه   </a:t>
            </a:r>
            <a:endParaRPr lang="en-US" sz="2000" dirty="0">
              <a:cs typeface="AdvertisingBold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33257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55576" y="2722567"/>
            <a:ext cx="77768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EG" sz="8000" dirty="0" smtClean="0">
                <a:solidFill>
                  <a:srgbClr val="FF0000"/>
                </a:solidFill>
                <a:cs typeface="AdvertisingBold" pitchFamily="2" charset="-78"/>
              </a:rPr>
              <a:t>شكرا لحسن استماعكم</a:t>
            </a:r>
            <a:endParaRPr lang="en-US" sz="8000" dirty="0">
              <a:solidFill>
                <a:srgbClr val="FF0000"/>
              </a:solidFill>
              <a:cs typeface="AdvertisingBold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3703570"/>
            <a:ext cx="1888460" cy="2821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623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xit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28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8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7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300"/>
                            </p:stCondLst>
                            <p:childTnLst>
                              <p:par>
                                <p:cTn id="1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484784"/>
            <a:ext cx="3006091" cy="4491761"/>
          </a:xfrm>
          <a:prstGeom prst="rect">
            <a:avLst/>
          </a:prstGeom>
        </p:spPr>
      </p:pic>
      <p:sp>
        <p:nvSpPr>
          <p:cNvPr id="5" name="Oval Callout 4"/>
          <p:cNvSpPr/>
          <p:nvPr/>
        </p:nvSpPr>
        <p:spPr>
          <a:xfrm>
            <a:off x="827584" y="332656"/>
            <a:ext cx="2664296" cy="2160240"/>
          </a:xfrm>
          <a:prstGeom prst="wedgeEllipseCallout">
            <a:avLst>
              <a:gd name="adj1" fmla="val 175839"/>
              <a:gd name="adj2" fmla="val 7363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dirty="0" smtClean="0">
                <a:cs typeface="AdvertisingBold" pitchFamily="2" charset="-78"/>
              </a:rPr>
              <a:t>حسبت معدلي التراكمي ووجدته مختلفاً عن المسجل في السجل الأكاديمي</a:t>
            </a:r>
          </a:p>
          <a:p>
            <a:pPr algn="ctr"/>
            <a:r>
              <a:rPr lang="ar-SA" dirty="0" smtClean="0">
                <a:cs typeface="AdvertisingBold" pitchFamily="2" charset="-78"/>
              </a:rPr>
              <a:t>ما السبب ؟ </a:t>
            </a:r>
            <a:endParaRPr lang="en-US" dirty="0">
              <a:cs typeface="AdvertisingBold" pitchFamily="2" charset="-78"/>
            </a:endParaRPr>
          </a:p>
        </p:txBody>
      </p:sp>
      <p:sp>
        <p:nvSpPr>
          <p:cNvPr id="6" name="Oval Callout 5"/>
          <p:cNvSpPr/>
          <p:nvPr/>
        </p:nvSpPr>
        <p:spPr>
          <a:xfrm>
            <a:off x="660465" y="2527184"/>
            <a:ext cx="2714600" cy="1989221"/>
          </a:xfrm>
          <a:prstGeom prst="wedgeEllipseCallout">
            <a:avLst>
              <a:gd name="adj1" fmla="val 178783"/>
              <a:gd name="adj2" fmla="val -2602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dirty="0" smtClean="0">
                <a:cs typeface="AdvertisingBold" pitchFamily="2" charset="-78"/>
              </a:rPr>
              <a:t>حالياً في المستوى </a:t>
            </a:r>
            <a:r>
              <a:rPr lang="ar-SA" dirty="0" smtClean="0">
                <a:solidFill>
                  <a:srgbClr val="FF0000"/>
                </a:solidFill>
                <a:cs typeface="AdvertisingBold" pitchFamily="2" charset="-78"/>
              </a:rPr>
              <a:t>الخامس</a:t>
            </a:r>
            <a:r>
              <a:rPr lang="ar-SA" dirty="0" smtClean="0">
                <a:cs typeface="AdvertisingBold" pitchFamily="2" charset="-78"/>
              </a:rPr>
              <a:t> ولكن مكتوب في سجلي الأكاديمي بأنني في المستوى </a:t>
            </a:r>
            <a:r>
              <a:rPr lang="ar-SA" dirty="0" smtClean="0">
                <a:solidFill>
                  <a:srgbClr val="FF0000"/>
                </a:solidFill>
                <a:cs typeface="AdvertisingBold" pitchFamily="2" charset="-78"/>
              </a:rPr>
              <a:t>الثالث </a:t>
            </a:r>
            <a:endParaRPr lang="en-US" dirty="0">
              <a:solidFill>
                <a:srgbClr val="FF0000"/>
              </a:solidFill>
              <a:cs typeface="AdvertisingBold" pitchFamily="2" charset="-78"/>
            </a:endParaRPr>
          </a:p>
        </p:txBody>
      </p:sp>
      <p:sp>
        <p:nvSpPr>
          <p:cNvPr id="8" name="Oval Callout 7"/>
          <p:cNvSpPr/>
          <p:nvPr/>
        </p:nvSpPr>
        <p:spPr>
          <a:xfrm>
            <a:off x="847978" y="4516405"/>
            <a:ext cx="2799928" cy="2296585"/>
          </a:xfrm>
          <a:prstGeom prst="wedgeEllipseCallout">
            <a:avLst>
              <a:gd name="adj1" fmla="val 164709"/>
              <a:gd name="adj2" fmla="val -11557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dirty="0" smtClean="0">
                <a:solidFill>
                  <a:schemeClr val="bg1"/>
                </a:solidFill>
                <a:cs typeface="AdvertisingBold" pitchFamily="2" charset="-78"/>
              </a:rPr>
              <a:t>معدلي 3.75 ولم يسجل لي إلا 10 ساعات </a:t>
            </a:r>
          </a:p>
          <a:p>
            <a:pPr algn="ctr"/>
            <a:r>
              <a:rPr lang="ar-SA" dirty="0" smtClean="0">
                <a:solidFill>
                  <a:schemeClr val="bg1"/>
                </a:solidFill>
                <a:cs typeface="AdvertisingBold" pitchFamily="2" charset="-78"/>
              </a:rPr>
              <a:t>ليش كذا ؟ هذا ظلم </a:t>
            </a:r>
            <a:endParaRPr lang="en-US" dirty="0">
              <a:solidFill>
                <a:schemeClr val="bg1"/>
              </a:solidFill>
              <a:cs typeface="AdvertisingBold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03848" y="188640"/>
            <a:ext cx="5616624" cy="553998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ar-SA" sz="3000" dirty="0" smtClean="0">
                <a:cs typeface="AdvertisingBold" pitchFamily="2" charset="-78"/>
              </a:rPr>
              <a:t>تساؤلات تتردد كثيراً لدى الط</a:t>
            </a:r>
            <a:r>
              <a:rPr lang="ar-EG" sz="3000" dirty="0" smtClean="0">
                <a:cs typeface="AdvertisingBold" pitchFamily="2" charset="-78"/>
              </a:rPr>
              <a:t>البات</a:t>
            </a:r>
            <a:r>
              <a:rPr lang="ar-SA" sz="3000" dirty="0" smtClean="0">
                <a:cs typeface="AdvertisingBold" pitchFamily="2" charset="-78"/>
              </a:rPr>
              <a:t> </a:t>
            </a:r>
            <a:endParaRPr lang="en-US" sz="3000" dirty="0">
              <a:cs typeface="AdvertisingBold" pitchFamily="2" charset="-78"/>
            </a:endParaRPr>
          </a:p>
        </p:txBody>
      </p:sp>
      <p:sp>
        <p:nvSpPr>
          <p:cNvPr id="7" name="Oval 6"/>
          <p:cNvSpPr/>
          <p:nvPr/>
        </p:nvSpPr>
        <p:spPr>
          <a:xfrm>
            <a:off x="5220072" y="1268760"/>
            <a:ext cx="648072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0" name="Oval Callout 9"/>
          <p:cNvSpPr/>
          <p:nvPr/>
        </p:nvSpPr>
        <p:spPr>
          <a:xfrm>
            <a:off x="7452320" y="4653136"/>
            <a:ext cx="1008112" cy="648072"/>
          </a:xfrm>
          <a:prstGeom prst="wedgeEllipseCallout">
            <a:avLst>
              <a:gd name="adj1" fmla="val -103415"/>
              <a:gd name="adj2" fmla="val 17411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34808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1400914"/>
            <a:ext cx="3006091" cy="4491761"/>
          </a:xfrm>
          <a:prstGeom prst="rect">
            <a:avLst/>
          </a:prstGeom>
        </p:spPr>
      </p:pic>
      <p:sp>
        <p:nvSpPr>
          <p:cNvPr id="5" name="Oval Callout 4"/>
          <p:cNvSpPr/>
          <p:nvPr/>
        </p:nvSpPr>
        <p:spPr>
          <a:xfrm>
            <a:off x="467544" y="0"/>
            <a:ext cx="3312368" cy="2492897"/>
          </a:xfrm>
          <a:prstGeom prst="wedgeEllipseCallout">
            <a:avLst>
              <a:gd name="adj1" fmla="val 140705"/>
              <a:gd name="adj2" fmla="val 6762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dirty="0" smtClean="0">
                <a:cs typeface="AdvertisingBold" pitchFamily="2" charset="-78"/>
              </a:rPr>
              <a:t>أردت تسجيل بعض المقررات ولكن في كل مره يتم الرفض بحجة وجود متطلب سابق !! ولم يسجل لي إلا 13 ساعة !! طيب ماهو الحل؟ </a:t>
            </a:r>
            <a:endParaRPr lang="en-US" dirty="0">
              <a:cs typeface="AdvertisingBold" pitchFamily="2" charset="-78"/>
            </a:endParaRPr>
          </a:p>
        </p:txBody>
      </p:sp>
      <p:sp>
        <p:nvSpPr>
          <p:cNvPr id="6" name="Oval Callout 5"/>
          <p:cNvSpPr/>
          <p:nvPr/>
        </p:nvSpPr>
        <p:spPr>
          <a:xfrm>
            <a:off x="323528" y="2636912"/>
            <a:ext cx="3312367" cy="2016223"/>
          </a:xfrm>
          <a:prstGeom prst="wedgeEllipseCallout">
            <a:avLst>
              <a:gd name="adj1" fmla="val 140302"/>
              <a:gd name="adj2" fmla="val -3083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dirty="0" smtClean="0">
                <a:solidFill>
                  <a:schemeClr val="bg1"/>
                </a:solidFill>
                <a:cs typeface="AdvertisingBold" pitchFamily="2" charset="-78"/>
              </a:rPr>
              <a:t>في سجلي الأكاديمي مكتوب عدد الإنذارات = 2 </a:t>
            </a:r>
          </a:p>
          <a:p>
            <a:pPr algn="ctr"/>
            <a:r>
              <a:rPr lang="ar-SA" dirty="0" smtClean="0">
                <a:solidFill>
                  <a:schemeClr val="bg1"/>
                </a:solidFill>
                <a:cs typeface="AdvertisingBold" pitchFamily="2" charset="-78"/>
              </a:rPr>
              <a:t>ما المقصود بذلك؟</a:t>
            </a:r>
            <a:endParaRPr lang="en-US" dirty="0">
              <a:solidFill>
                <a:schemeClr val="bg1"/>
              </a:solidFill>
              <a:cs typeface="AdvertisingBold" pitchFamily="2" charset="-78"/>
            </a:endParaRPr>
          </a:p>
        </p:txBody>
      </p:sp>
      <p:sp>
        <p:nvSpPr>
          <p:cNvPr id="8" name="Oval Callout 7"/>
          <p:cNvSpPr/>
          <p:nvPr/>
        </p:nvSpPr>
        <p:spPr>
          <a:xfrm>
            <a:off x="979984" y="4631999"/>
            <a:ext cx="2799928" cy="2296585"/>
          </a:xfrm>
          <a:prstGeom prst="wedgeEllipseCallout">
            <a:avLst>
              <a:gd name="adj1" fmla="val 156792"/>
              <a:gd name="adj2" fmla="val -12281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dirty="0" smtClean="0">
                <a:solidFill>
                  <a:schemeClr val="bg1"/>
                </a:solidFill>
                <a:cs typeface="AdvertisingBold" pitchFamily="2" charset="-78"/>
              </a:rPr>
              <a:t>يارجال طنش ..مادة الأستاذ علي سهله  ..ومايحتاج نحضر .. ..اذا ماحضرت بيحرمك ..طيب وش يعني حرمان ؟!!</a:t>
            </a:r>
            <a:endParaRPr lang="en-US" dirty="0">
              <a:solidFill>
                <a:schemeClr val="bg1"/>
              </a:solidFill>
              <a:cs typeface="AdvertisingBold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75856" y="210706"/>
            <a:ext cx="5616624" cy="553998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ar-SA" sz="3000" dirty="0" smtClean="0">
                <a:cs typeface="AdvertisingBold" pitchFamily="2" charset="-78"/>
              </a:rPr>
              <a:t>تساؤلات تتردد كثيراً لدى الط</a:t>
            </a:r>
            <a:r>
              <a:rPr lang="ar-EG" sz="3000" dirty="0" smtClean="0">
                <a:cs typeface="AdvertisingBold" pitchFamily="2" charset="-78"/>
              </a:rPr>
              <a:t>البات</a:t>
            </a:r>
            <a:r>
              <a:rPr lang="ar-SA" sz="3000" dirty="0" smtClean="0">
                <a:cs typeface="AdvertisingBold" pitchFamily="2" charset="-78"/>
              </a:rPr>
              <a:t> </a:t>
            </a:r>
            <a:endParaRPr lang="en-US" sz="3000" dirty="0">
              <a:cs typeface="AdvertisingBold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96780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79712" y="620688"/>
            <a:ext cx="5616624" cy="553998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ar-SA" sz="3000" dirty="0" smtClean="0">
                <a:cs typeface="AdvertisingBold" pitchFamily="2" charset="-78"/>
              </a:rPr>
              <a:t>إجابات  لبعض تساؤلات  الط</a:t>
            </a:r>
            <a:r>
              <a:rPr lang="ar-EG" sz="3000" dirty="0" smtClean="0">
                <a:cs typeface="AdvertisingBold" pitchFamily="2" charset="-78"/>
              </a:rPr>
              <a:t>البات</a:t>
            </a:r>
            <a:r>
              <a:rPr lang="ar-SA" sz="3000" dirty="0" smtClean="0">
                <a:cs typeface="AdvertisingBold" pitchFamily="2" charset="-78"/>
              </a:rPr>
              <a:t> </a:t>
            </a:r>
            <a:endParaRPr lang="en-US" sz="3000" dirty="0">
              <a:cs typeface="AdvertisingBold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75856" y="1556792"/>
            <a:ext cx="5616624" cy="553998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ar-SA" sz="3000" dirty="0" smtClean="0">
                <a:cs typeface="AdvertisingBold" pitchFamily="2" charset="-78"/>
              </a:rPr>
              <a:t>أولا : المعدل الفصلي و التراكمي </a:t>
            </a:r>
            <a:endParaRPr lang="en-US" sz="3000" dirty="0">
              <a:cs typeface="AdvertisingBold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3968" y="2313746"/>
            <a:ext cx="46085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dirty="0" smtClean="0">
                <a:cs typeface="AdvertisingBold" pitchFamily="2" charset="-78"/>
              </a:rPr>
              <a:t>يتم حساب المعدل الفصلي بالطريقة التالية :</a:t>
            </a:r>
          </a:p>
          <a:p>
            <a:endParaRPr lang="ar-SA" dirty="0" smtClean="0">
              <a:cs typeface="AdvertisingBold" pitchFamily="2" charset="-78"/>
            </a:endParaRPr>
          </a:p>
          <a:p>
            <a:endParaRPr lang="en-US" dirty="0">
              <a:cs typeface="AdvertisingBold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39744" y="3526345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dirty="0" smtClean="0">
                <a:cs typeface="AdvertisingBold" pitchFamily="2" charset="-78"/>
              </a:rPr>
              <a:t>معدل الفصل = </a:t>
            </a:r>
            <a:endParaRPr lang="en-US" dirty="0">
              <a:cs typeface="AdvertisingBold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59632" y="3132586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dirty="0" smtClean="0">
                <a:cs typeface="AdvertisingBold" pitchFamily="2" charset="-78"/>
              </a:rPr>
              <a:t>مجموع النقاط التي تم الحصول عليها في ذلك  الفصل  </a:t>
            </a:r>
            <a:endParaRPr lang="en-US" dirty="0">
              <a:cs typeface="AdvertisingBold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87875" y="3871250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dirty="0" smtClean="0">
                <a:cs typeface="AdvertisingBold" pitchFamily="2" charset="-78"/>
              </a:rPr>
              <a:t>مجموع الوحدات الدراسية في ذلك الفصل </a:t>
            </a:r>
            <a:endParaRPr lang="en-US" dirty="0">
              <a:cs typeface="AdvertisingBold" pitchFamily="2" charset="-78"/>
            </a:endParaRPr>
          </a:p>
        </p:txBody>
      </p:sp>
      <p:cxnSp>
        <p:nvCxnSpPr>
          <p:cNvPr id="13" name="Straight Connector 12"/>
          <p:cNvCxnSpPr>
            <a:stCxn id="9" idx="1"/>
          </p:cNvCxnSpPr>
          <p:nvPr/>
        </p:nvCxnSpPr>
        <p:spPr>
          <a:xfrm flipH="1">
            <a:off x="1871192" y="3711011"/>
            <a:ext cx="496855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588224" y="5141909"/>
            <a:ext cx="2555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dirty="0" smtClean="0">
                <a:cs typeface="AdvertisingBold" pitchFamily="2" charset="-78"/>
              </a:rPr>
              <a:t>المعدل التراكمي  =     </a:t>
            </a:r>
            <a:endParaRPr lang="en-US" dirty="0">
              <a:cs typeface="AdvertisingBold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59632" y="4778568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dirty="0" smtClean="0">
                <a:cs typeface="AdvertisingBold" pitchFamily="2" charset="-78"/>
              </a:rPr>
              <a:t>مجموع النقاط التي تم الحصول عليها في جميع الفصول </a:t>
            </a:r>
            <a:endParaRPr lang="en-US" dirty="0">
              <a:cs typeface="AdvertisingBold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99592" y="5517232"/>
            <a:ext cx="6048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dirty="0" smtClean="0">
                <a:cs typeface="AdvertisingBold" pitchFamily="2" charset="-78"/>
              </a:rPr>
              <a:t>مجموع الوحدات الدراسية التي تم دراستها في جميع الفصول </a:t>
            </a:r>
            <a:endParaRPr lang="en-US" dirty="0">
              <a:cs typeface="AdvertisingBold" pitchFamily="2" charset="-78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 flipH="1">
            <a:off x="1547664" y="5346859"/>
            <a:ext cx="529208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0" y="4365104"/>
            <a:ext cx="9144000" cy="0"/>
          </a:xfrm>
          <a:prstGeom prst="line">
            <a:avLst/>
          </a:prstGeom>
          <a:ln w="76200">
            <a:solidFill>
              <a:schemeClr val="accent2"/>
            </a:solidFill>
            <a:prstDash val="sysDash"/>
          </a:ln>
          <a:scene3d>
            <a:camera prst="perspectiveRelaxed"/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800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414788" y="444369"/>
            <a:ext cx="3722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dirty="0" smtClean="0">
                <a:cs typeface="AdvertisingBold" pitchFamily="2" charset="-78"/>
              </a:rPr>
              <a:t>كيف يتم الحصول على عدد النقاط : </a:t>
            </a:r>
            <a:endParaRPr lang="en-US" dirty="0">
              <a:cs typeface="AdvertisingBold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75667" y="703476"/>
            <a:ext cx="49616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2000" dirty="0" smtClean="0">
                <a:solidFill>
                  <a:schemeClr val="accent2"/>
                </a:solidFill>
                <a:cs typeface="AdvertisingBold" pitchFamily="2" charset="-78"/>
              </a:rPr>
              <a:t>عدد النقاط </a:t>
            </a:r>
            <a:r>
              <a:rPr lang="ar-SA" sz="2000" dirty="0" smtClean="0">
                <a:cs typeface="AdvertisingBold" pitchFamily="2" charset="-78"/>
              </a:rPr>
              <a:t>= عدد وحدات المقرر * وزن التقدير </a:t>
            </a:r>
            <a:endParaRPr lang="en-US" sz="2000" dirty="0">
              <a:cs typeface="AdvertisingBold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10" y="1196752"/>
            <a:ext cx="5599617" cy="297913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-540567" y="4361408"/>
            <a:ext cx="94330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2000" dirty="0" smtClean="0">
                <a:solidFill>
                  <a:schemeClr val="accent2"/>
                </a:solidFill>
                <a:cs typeface="AdvertisingBold" pitchFamily="2" charset="-78"/>
              </a:rPr>
              <a:t>على سبيل المثال لنفترض أن المقرر </a:t>
            </a:r>
            <a:r>
              <a:rPr lang="ar-SA" sz="2000" dirty="0">
                <a:solidFill>
                  <a:schemeClr val="accent2"/>
                </a:solidFill>
                <a:cs typeface="AdvertisingBold" pitchFamily="2" charset="-78"/>
              </a:rPr>
              <a:t>هو «</a:t>
            </a:r>
            <a:r>
              <a:rPr lang="ar-SA" sz="2000" dirty="0" smtClean="0">
                <a:solidFill>
                  <a:schemeClr val="accent1">
                    <a:lumMod val="50000"/>
                  </a:schemeClr>
                </a:solidFill>
                <a:cs typeface="AdvertisingBold" pitchFamily="2" charset="-78"/>
              </a:rPr>
              <a:t>380عال-3 أسس </a:t>
            </a:r>
            <a:r>
              <a:rPr lang="ar-SA" sz="2000" dirty="0">
                <a:solidFill>
                  <a:schemeClr val="accent1">
                    <a:lumMod val="50000"/>
                  </a:schemeClr>
                </a:solidFill>
                <a:cs typeface="AdvertisingBold" pitchFamily="2" charset="-78"/>
              </a:rPr>
              <a:t>نظم قواعد </a:t>
            </a:r>
            <a:r>
              <a:rPr lang="ar-SA" sz="2000" dirty="0" smtClean="0">
                <a:solidFill>
                  <a:schemeClr val="accent1">
                    <a:lumMod val="50000"/>
                  </a:schemeClr>
                </a:solidFill>
                <a:cs typeface="AdvertisingBold" pitchFamily="2" charset="-78"/>
              </a:rPr>
              <a:t>البيانات </a:t>
            </a:r>
            <a:r>
              <a:rPr lang="ar-SA" sz="2000" dirty="0" smtClean="0">
                <a:solidFill>
                  <a:schemeClr val="accent2"/>
                </a:solidFill>
                <a:cs typeface="AdvertisingBold" pitchFamily="2" charset="-78"/>
              </a:rPr>
              <a:t>«</a:t>
            </a:r>
          </a:p>
          <a:p>
            <a:pPr algn="r" rtl="1"/>
            <a:r>
              <a:rPr lang="ar-SA" sz="2000" dirty="0" smtClean="0">
                <a:solidFill>
                  <a:schemeClr val="accent2"/>
                </a:solidFill>
                <a:cs typeface="AdvertisingBold" pitchFamily="2" charset="-78"/>
              </a:rPr>
              <a:t>ونفترض أيضاً أن الطالب حصل على تقدير « جيد جداً « ( ب)  في هذا المقرر.</a:t>
            </a:r>
          </a:p>
          <a:p>
            <a:pPr algn="r" rtl="1"/>
            <a:r>
              <a:rPr lang="ar-SA" sz="2000" dirty="0" smtClean="0">
                <a:solidFill>
                  <a:schemeClr val="accent2"/>
                </a:solidFill>
                <a:cs typeface="AdvertisingBold" pitchFamily="2" charset="-78"/>
              </a:rPr>
              <a:t>إذاً :</a:t>
            </a:r>
          </a:p>
          <a:p>
            <a:pPr algn="r" rtl="1"/>
            <a:endParaRPr lang="ar-SA" sz="2000" dirty="0" smtClean="0">
              <a:solidFill>
                <a:schemeClr val="accent2"/>
              </a:solidFill>
              <a:cs typeface="AdvertisingBold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18898" y="5445224"/>
            <a:ext cx="49616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2000" dirty="0" smtClean="0">
                <a:solidFill>
                  <a:schemeClr val="accent2"/>
                </a:solidFill>
                <a:cs typeface="AdvertisingBold" pitchFamily="2" charset="-78"/>
              </a:rPr>
              <a:t>عدد النقاط </a:t>
            </a:r>
            <a:r>
              <a:rPr lang="ar-SA" sz="2000" dirty="0" smtClean="0">
                <a:cs typeface="AdvertisingBold" pitchFamily="2" charset="-78"/>
              </a:rPr>
              <a:t>= عدد وحدات المقرر * وزن التقدير </a:t>
            </a:r>
            <a:endParaRPr lang="en-US" sz="2000" dirty="0">
              <a:cs typeface="AdvertisingBold" pitchFamily="2" charset="-78"/>
            </a:endParaRPr>
          </a:p>
        </p:txBody>
      </p:sp>
      <p:sp>
        <p:nvSpPr>
          <p:cNvPr id="11" name="Right Arrow 10"/>
          <p:cNvSpPr/>
          <p:nvPr/>
        </p:nvSpPr>
        <p:spPr>
          <a:xfrm>
            <a:off x="1187624" y="5321243"/>
            <a:ext cx="2731274" cy="648071"/>
          </a:xfrm>
          <a:prstGeom prst="rightArrow">
            <a:avLst>
              <a:gd name="adj1" fmla="val 64166"/>
              <a:gd name="adj2" fmla="val 7015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dirty="0" smtClean="0">
                <a:cs typeface="AdvertisingBold" pitchFamily="2" charset="-78"/>
              </a:rPr>
              <a:t>القانون العام </a:t>
            </a:r>
            <a:endParaRPr lang="en-US" dirty="0">
              <a:cs typeface="AdvertisingBold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34036" y="6165304"/>
            <a:ext cx="35076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SA" sz="2000" dirty="0" smtClean="0">
                <a:solidFill>
                  <a:schemeClr val="accent2"/>
                </a:solidFill>
                <a:cs typeface="AdvertisingBold" pitchFamily="2" charset="-78"/>
              </a:rPr>
              <a:t>عدد النقاط </a:t>
            </a:r>
            <a:r>
              <a:rPr lang="ar-SA" sz="2000" dirty="0" smtClean="0">
                <a:cs typeface="AdvertisingBold" pitchFamily="2" charset="-78"/>
              </a:rPr>
              <a:t>= 3* 4 =  12 نقطة </a:t>
            </a:r>
            <a:endParaRPr lang="en-US" sz="2000" dirty="0">
              <a:cs typeface="AdvertisingBold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51520" y="2492896"/>
            <a:ext cx="5472607" cy="288032"/>
          </a:xfrm>
          <a:prstGeom prst="rect">
            <a:avLst/>
          </a:prstGeom>
          <a:solidFill>
            <a:srgbClr val="C00000">
              <a:alpha val="3098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467544" y="2708920"/>
            <a:ext cx="3708413" cy="3936886"/>
            <a:chOff x="467544" y="2708920"/>
            <a:chExt cx="3708413" cy="3936886"/>
          </a:xfrm>
        </p:grpSpPr>
        <p:cxnSp>
          <p:nvCxnSpPr>
            <p:cNvPr id="26" name="Straight Connector 25"/>
            <p:cNvCxnSpPr/>
            <p:nvPr/>
          </p:nvCxnSpPr>
          <p:spPr>
            <a:xfrm>
              <a:off x="467544" y="2708920"/>
              <a:ext cx="0" cy="3936886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flipH="1">
              <a:off x="467544" y="6645806"/>
              <a:ext cx="3708124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/>
            <p:cNvCxnSpPr/>
            <p:nvPr/>
          </p:nvCxnSpPr>
          <p:spPr>
            <a:xfrm flipV="1">
              <a:off x="4175667" y="6453336"/>
              <a:ext cx="290" cy="192470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26432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6140" y="692696"/>
            <a:ext cx="3758901" cy="5616624"/>
          </a:xfrm>
          <a:prstGeom prst="rect">
            <a:avLst/>
          </a:prstGeom>
        </p:spPr>
      </p:pic>
      <p:sp>
        <p:nvSpPr>
          <p:cNvPr id="7" name="Oval Callout 6"/>
          <p:cNvSpPr/>
          <p:nvPr/>
        </p:nvSpPr>
        <p:spPr>
          <a:xfrm>
            <a:off x="251520" y="332656"/>
            <a:ext cx="4176464" cy="5976664"/>
          </a:xfrm>
          <a:prstGeom prst="wedgeEllipseCallout">
            <a:avLst>
              <a:gd name="adj1" fmla="val 103087"/>
              <a:gd name="adj2" fmla="val -1015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ar-EG" sz="2400" dirty="0" smtClean="0">
                <a:cs typeface="AdvertisingBold" pitchFamily="2" charset="-78"/>
              </a:rPr>
              <a:t>انا عملت نفس اللي قلته عليه لكن ما زال في </a:t>
            </a:r>
            <a:r>
              <a:rPr lang="ar-SA" sz="2400" dirty="0" smtClean="0">
                <a:cs typeface="AdvertisingBold" pitchFamily="2" charset="-78"/>
              </a:rPr>
              <a:t>فرق ...انتوا منقصين معدلي التراكمي عن المعدل اللي أنا حسبته . ممكن أعرف وش السبب ؟</a:t>
            </a:r>
          </a:p>
          <a:p>
            <a:pPr algn="r" rtl="1"/>
            <a:r>
              <a:rPr lang="ar-SA" sz="2400" dirty="0" smtClean="0">
                <a:cs typeface="AdvertisingBold" pitchFamily="2" charset="-78"/>
              </a:rPr>
              <a:t>شف سجلي الأكاديمي مرفق </a:t>
            </a:r>
            <a:endParaRPr lang="en-US" sz="2400" dirty="0">
              <a:cs typeface="AdvertisingBold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44370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0688"/>
            <a:ext cx="5290694" cy="2016224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4943"/>
            <a:ext cx="5603863" cy="273743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9290" y="3245817"/>
            <a:ext cx="1521240" cy="2273067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691680" y="1052736"/>
            <a:ext cx="360040" cy="1008112"/>
          </a:xfrm>
          <a:prstGeom prst="rect">
            <a:avLst/>
          </a:prstGeom>
          <a:solidFill>
            <a:srgbClr val="F95513">
              <a:alpha val="1882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601230" y="3768022"/>
            <a:ext cx="360040" cy="1270648"/>
          </a:xfrm>
          <a:prstGeom prst="rect">
            <a:avLst/>
          </a:prstGeom>
          <a:solidFill>
            <a:srgbClr val="F95513">
              <a:alpha val="1882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ight Arrow 2"/>
          <p:cNvSpPr/>
          <p:nvPr/>
        </p:nvSpPr>
        <p:spPr>
          <a:xfrm rot="10800000">
            <a:off x="3923927" y="994909"/>
            <a:ext cx="1560425" cy="288032"/>
          </a:xfrm>
          <a:prstGeom prst="rightArrow">
            <a:avLst/>
          </a:prstGeom>
          <a:solidFill>
            <a:schemeClr val="accent2">
              <a:lumMod val="75000"/>
              <a:alpha val="20000"/>
            </a:schemeClr>
          </a:solidFill>
          <a:ln>
            <a:solidFill>
              <a:srgbClr val="BE4B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 rot="10800000">
            <a:off x="3915914" y="3674343"/>
            <a:ext cx="1560425" cy="288032"/>
          </a:xfrm>
          <a:prstGeom prst="rightArrow">
            <a:avLst/>
          </a:prstGeom>
          <a:solidFill>
            <a:schemeClr val="accent2">
              <a:lumMod val="75000"/>
              <a:alpha val="20000"/>
            </a:schemeClr>
          </a:solidFill>
          <a:ln>
            <a:solidFill>
              <a:srgbClr val="BE4B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603863" y="332657"/>
            <a:ext cx="3360625" cy="3096344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algn="r" rtl="1"/>
            <a:r>
              <a:rPr lang="ar-SA" sz="1600" dirty="0" smtClean="0">
                <a:cs typeface="AdvertisingBold" pitchFamily="2" charset="-78"/>
              </a:rPr>
              <a:t>الفصل الأول زي منت قلت</a:t>
            </a:r>
            <a:r>
              <a:rPr lang="ar-EG" sz="1600" dirty="0" smtClean="0">
                <a:cs typeface="AdvertisingBold" pitchFamily="2" charset="-78"/>
              </a:rPr>
              <a:t>ي</a:t>
            </a:r>
            <a:r>
              <a:rPr lang="ar-SA" sz="1600" dirty="0" smtClean="0">
                <a:cs typeface="AdvertisingBold" pitchFamily="2" charset="-78"/>
              </a:rPr>
              <a:t> طلع مضبوط </a:t>
            </a:r>
          </a:p>
          <a:p>
            <a:pPr algn="r" rtl="1"/>
            <a:r>
              <a:rPr lang="ar-SA" sz="1600" dirty="0" smtClean="0">
                <a:cs typeface="AdvertisingBold" pitchFamily="2" charset="-78"/>
              </a:rPr>
              <a:t>بس لما أحسب المعدل الفصلي والتراكمي</a:t>
            </a:r>
          </a:p>
          <a:p>
            <a:pPr algn="r" rtl="1"/>
            <a:r>
              <a:rPr lang="ar-SA" sz="1600" dirty="0" smtClean="0">
                <a:cs typeface="AdvertisingBold" pitchFamily="2" charset="-78"/>
              </a:rPr>
              <a:t> بعد الفصل الثاني يطلع غلط لأنكم مزودين عدد الساعات ( الوحدات ) </a:t>
            </a:r>
          </a:p>
          <a:p>
            <a:pPr algn="r" rtl="1"/>
            <a:r>
              <a:rPr lang="ar-SA" sz="1600" dirty="0" smtClean="0">
                <a:cs typeface="AdvertisingBold" pitchFamily="2" charset="-78"/>
              </a:rPr>
              <a:t>3 ساعات . مقرر القراءة والإستيعاب -1 درسته الفصل الأول ورسبت فيه </a:t>
            </a:r>
          </a:p>
          <a:p>
            <a:pPr algn="r" rtl="1"/>
            <a:r>
              <a:rPr lang="ar-SA" sz="1600" dirty="0" smtClean="0">
                <a:cs typeface="AdvertisingBold" pitchFamily="2" charset="-78"/>
              </a:rPr>
              <a:t>وسجلتوا عدد ساعاته لي</a:t>
            </a:r>
            <a:r>
              <a:rPr lang="ar-EG" sz="1600" dirty="0" smtClean="0">
                <a:cs typeface="AdvertisingBold" pitchFamily="2" charset="-78"/>
              </a:rPr>
              <a:t>ه </a:t>
            </a:r>
            <a:r>
              <a:rPr lang="ar-SA" sz="1600" dirty="0" smtClean="0">
                <a:cs typeface="AdvertisingBold" pitchFamily="2" charset="-78"/>
              </a:rPr>
              <a:t> تسجلو</a:t>
            </a:r>
            <a:r>
              <a:rPr lang="ar-EG" sz="1600" dirty="0" smtClean="0">
                <a:cs typeface="AdvertisingBold" pitchFamily="2" charset="-78"/>
              </a:rPr>
              <a:t>ا </a:t>
            </a:r>
            <a:r>
              <a:rPr lang="ar-SA" sz="1600" dirty="0" smtClean="0">
                <a:cs typeface="AdvertisingBold" pitchFamily="2" charset="-78"/>
              </a:rPr>
              <a:t> عدد الساعات مره ثانيه في الفصل الثاني . يعني صار محسوب علي بـ 6 ساعات . </a:t>
            </a:r>
            <a:endParaRPr lang="en-US" sz="1600" dirty="0">
              <a:cs typeface="AdvertisingBold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28184" y="5157192"/>
            <a:ext cx="849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dirty="0" smtClean="0">
                <a:solidFill>
                  <a:srgbClr val="FF0000"/>
                </a:solidFill>
                <a:cs typeface="AdvertisingBold" pitchFamily="2" charset="-78"/>
              </a:rPr>
              <a:t>الجواب </a:t>
            </a:r>
            <a:endParaRPr lang="en-US" dirty="0">
              <a:solidFill>
                <a:srgbClr val="FF0000"/>
              </a:solidFill>
              <a:cs typeface="AdvertisingBold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105967" y="5657671"/>
            <a:ext cx="90364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dirty="0" smtClean="0">
                <a:solidFill>
                  <a:srgbClr val="FF0000"/>
                </a:solidFill>
                <a:cs typeface="AdvertisingBold" pitchFamily="2" charset="-78"/>
              </a:rPr>
              <a:t>هو أن المقرر الذي </a:t>
            </a:r>
            <a:r>
              <a:rPr lang="ar-EG" dirty="0" smtClean="0">
                <a:solidFill>
                  <a:srgbClr val="FF0000"/>
                </a:solidFill>
                <a:cs typeface="AdvertisingBold" pitchFamily="2" charset="-78"/>
              </a:rPr>
              <a:t>تع</a:t>
            </a:r>
            <a:r>
              <a:rPr lang="ar-SA" dirty="0" smtClean="0">
                <a:solidFill>
                  <a:srgbClr val="FF0000"/>
                </a:solidFill>
                <a:cs typeface="AdvertisingBold" pitchFamily="2" charset="-78"/>
              </a:rPr>
              <a:t>يده الطالب</a:t>
            </a:r>
            <a:r>
              <a:rPr lang="ar-EG" dirty="0" smtClean="0">
                <a:solidFill>
                  <a:srgbClr val="FF0000"/>
                </a:solidFill>
                <a:cs typeface="AdvertisingBold" pitchFamily="2" charset="-78"/>
              </a:rPr>
              <a:t>ة</a:t>
            </a:r>
            <a:r>
              <a:rPr lang="ar-SA" dirty="0" smtClean="0">
                <a:solidFill>
                  <a:srgbClr val="FF0000"/>
                </a:solidFill>
                <a:cs typeface="AdvertisingBold" pitchFamily="2" charset="-78"/>
              </a:rPr>
              <a:t> يحسب عدد ساعاته بعدد مرات إعادته أي لو أن عدد الساعات </a:t>
            </a:r>
          </a:p>
          <a:p>
            <a:pPr algn="r"/>
            <a:r>
              <a:rPr lang="ar-SA" dirty="0" smtClean="0">
                <a:solidFill>
                  <a:srgbClr val="FF0000"/>
                </a:solidFill>
                <a:cs typeface="AdvertisingBold" pitchFamily="2" charset="-78"/>
              </a:rPr>
              <a:t>3 ساعات ودرس الطالب المقرر 3  مرات إذا يحاسب الطالب على 9 ساعات ( 3*3) </a:t>
            </a:r>
          </a:p>
          <a:p>
            <a:pPr algn="r"/>
            <a:r>
              <a:rPr lang="ar-SA" dirty="0" smtClean="0">
                <a:solidFill>
                  <a:srgbClr val="FF0000"/>
                </a:solidFill>
                <a:cs typeface="AdvertisingBold" pitchFamily="2" charset="-78"/>
              </a:rPr>
              <a:t>أي أن الرسوب يتسبب في نزول المعدل التراكمي حتى لو أن الطالب أعاد المقرر وحصل على نتيجة أفضل   </a:t>
            </a:r>
            <a:endParaRPr lang="en-US" dirty="0">
              <a:solidFill>
                <a:srgbClr val="FF0000"/>
              </a:solidFill>
              <a:cs typeface="AdvertisingBold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83592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32493" y="145862"/>
            <a:ext cx="6875600" cy="400110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r" rtl="1">
              <a:defRPr sz="3000">
                <a:cs typeface="AdvertisingBold" pitchFamily="2" charset="-78"/>
              </a:defRPr>
            </a:lvl1pPr>
          </a:lstStyle>
          <a:p>
            <a:r>
              <a:rPr lang="ar-SA" sz="2000" dirty="0"/>
              <a:t>تأثير نظام المستويات على تسجيل الجدول </a:t>
            </a:r>
            <a:endParaRPr 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560355"/>
            <a:ext cx="5376056" cy="200454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26" y="2636246"/>
            <a:ext cx="5376056" cy="184124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47" y="4423892"/>
            <a:ext cx="5376056" cy="201314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07504" y="2360555"/>
            <a:ext cx="5376056" cy="204349"/>
          </a:xfrm>
          <a:prstGeom prst="rect">
            <a:avLst/>
          </a:prstGeom>
          <a:solidFill>
            <a:srgbClr val="FC2110">
              <a:alpha val="3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19823" y="4088747"/>
            <a:ext cx="5376056" cy="204349"/>
          </a:xfrm>
          <a:prstGeom prst="rect">
            <a:avLst/>
          </a:prstGeom>
          <a:solidFill>
            <a:srgbClr val="FC2110">
              <a:alpha val="3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07504" y="6104971"/>
            <a:ext cx="5376056" cy="204349"/>
          </a:xfrm>
          <a:prstGeom prst="rect">
            <a:avLst/>
          </a:prstGeom>
          <a:solidFill>
            <a:srgbClr val="FC2110">
              <a:alpha val="3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449041" y="790894"/>
            <a:ext cx="367240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dirty="0" smtClean="0">
                <a:cs typeface="AdvertisingBold" pitchFamily="2" charset="-78"/>
              </a:rPr>
              <a:t>إذا رسب الطالب في مقرر فإنه يلزم بتسجيل ذلك المقرر </a:t>
            </a:r>
          </a:p>
          <a:p>
            <a:pPr algn="r" rtl="1"/>
            <a:r>
              <a:rPr lang="ar-SA" dirty="0" smtClean="0">
                <a:cs typeface="AdvertisingBold" pitchFamily="2" charset="-78"/>
              </a:rPr>
              <a:t>أولاً في جدوله للفصل القادم. ولكن إذا تكرر حمل ذلك المقرر لأكثر من ثلاث فصول متتالية.</a:t>
            </a:r>
          </a:p>
          <a:p>
            <a:pPr algn="r" rtl="1"/>
            <a:r>
              <a:rPr lang="ar-SA" dirty="0" smtClean="0">
                <a:cs typeface="AdvertisingBold" pitchFamily="2" charset="-78"/>
              </a:rPr>
              <a:t>فإن الطالب يلزم بدراسة ذلك المقرر ويسجل له الحد الأدنى من العبئ الدراسي (12 ساعه ) فقط .إن أمكن وإن كان هناك تعارض أو متطلبات فإنه يكتفى بتسجيل ذلك المقرر فقط للطالب.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95879" y="4423892"/>
            <a:ext cx="35088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1600" dirty="0" smtClean="0">
                <a:solidFill>
                  <a:srgbClr val="FF0000"/>
                </a:solidFill>
                <a:cs typeface="AdvertisingBold" pitchFamily="2" charset="-78"/>
              </a:rPr>
              <a:t>المثال المرفق :</a:t>
            </a:r>
          </a:p>
          <a:p>
            <a:pPr algn="r" rtl="1"/>
            <a:r>
              <a:rPr lang="ar-SA" sz="1600" dirty="0" smtClean="0">
                <a:cs typeface="AdvertisingBold" pitchFamily="2" charset="-78"/>
              </a:rPr>
              <a:t>هذا الطالب إذا لم يجتز مقرر ( قواعد اللغة الانجليزية -3 ) هذا الفصل </a:t>
            </a:r>
          </a:p>
          <a:p>
            <a:pPr algn="r" rtl="1"/>
            <a:r>
              <a:rPr lang="ar-SA" sz="1600" dirty="0" smtClean="0">
                <a:cs typeface="AdvertisingBold" pitchFamily="2" charset="-78"/>
              </a:rPr>
              <a:t>فإنه سيتم تسجيل الحد الأدنى له في الفصل القادم 12 ساعة فقط إن أمكن </a:t>
            </a:r>
          </a:p>
          <a:p>
            <a:pPr algn="r" rtl="1"/>
            <a:r>
              <a:rPr lang="ar-SA" sz="1600" dirty="0" smtClean="0">
                <a:cs typeface="AdvertisingBold" pitchFamily="2" charset="-78"/>
              </a:rPr>
              <a:t>وإلا فإنه سيدرس هذا المقرر لوحده</a:t>
            </a:r>
            <a:endParaRPr lang="en-US" sz="1600" dirty="0">
              <a:cs typeface="AdvertisingBold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4935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6140" y="692696"/>
            <a:ext cx="3758901" cy="5616624"/>
          </a:xfrm>
          <a:prstGeom prst="rect">
            <a:avLst/>
          </a:prstGeom>
        </p:spPr>
      </p:pic>
      <p:sp>
        <p:nvSpPr>
          <p:cNvPr id="7" name="Oval Callout 6"/>
          <p:cNvSpPr/>
          <p:nvPr/>
        </p:nvSpPr>
        <p:spPr>
          <a:xfrm>
            <a:off x="611560" y="116632"/>
            <a:ext cx="3456384" cy="2520280"/>
          </a:xfrm>
          <a:prstGeom prst="wedgeEllipseCallout">
            <a:avLst>
              <a:gd name="adj1" fmla="val 127865"/>
              <a:gd name="adj2" fmla="val 4972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ar-SA" dirty="0" smtClean="0">
                <a:cs typeface="AdvertisingBold" pitchFamily="2" charset="-78"/>
              </a:rPr>
              <a:t>طيب ماجاوبت على سؤالي الآخر .</a:t>
            </a:r>
          </a:p>
          <a:p>
            <a:pPr algn="r" rtl="1"/>
            <a:r>
              <a:rPr lang="ar-SA" dirty="0" smtClean="0">
                <a:cs typeface="AdvertisingBold" pitchFamily="2" charset="-78"/>
              </a:rPr>
              <a:t>ليش مكتوب في سجلي الأكاديمي إني في المستوى الثالث . وأنا أصلاً في المستوى الخامس حالياً ؟!!!!!!!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569959" y="2947010"/>
            <a:ext cx="129715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3000" dirty="0" smtClean="0">
                <a:solidFill>
                  <a:srgbClr val="FF0000"/>
                </a:solidFill>
                <a:cs typeface="AdvertisingBold" pitchFamily="2" charset="-78"/>
              </a:rPr>
              <a:t>الجواب </a:t>
            </a:r>
            <a:endParaRPr lang="en-US" sz="3000" dirty="0">
              <a:solidFill>
                <a:srgbClr val="FF0000"/>
              </a:solidFill>
              <a:cs typeface="AdvertisingBold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3532740"/>
            <a:ext cx="5097898" cy="28485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 rtl="1"/>
            <a:r>
              <a:rPr lang="ar-SA" dirty="0" smtClean="0">
                <a:cs typeface="AdvertisingBold" pitchFamily="2" charset="-78"/>
              </a:rPr>
              <a:t>الأمر مرتبط أيضاً بنظام المستويات ومواد الرسوب فالطالب ينقل من مستوى </a:t>
            </a:r>
          </a:p>
          <a:p>
            <a:pPr algn="just" rtl="1"/>
            <a:r>
              <a:rPr lang="ar-SA" dirty="0" smtClean="0">
                <a:cs typeface="AdvertisingBold" pitchFamily="2" charset="-78"/>
              </a:rPr>
              <a:t>إلى المستوى الذي يلية اذا اجتاز بنجاح جميع مقررات ذلك المستوى.</a:t>
            </a:r>
          </a:p>
          <a:p>
            <a:pPr algn="just" rtl="1"/>
            <a:r>
              <a:rPr lang="ar-SA" dirty="0" smtClean="0">
                <a:cs typeface="AdvertisingBold" pitchFamily="2" charset="-78"/>
              </a:rPr>
              <a:t>في هذه الحالة :</a:t>
            </a:r>
          </a:p>
          <a:p>
            <a:pPr algn="just" rtl="1"/>
            <a:r>
              <a:rPr lang="ar-SA" dirty="0" smtClean="0">
                <a:cs typeface="AdvertisingBold" pitchFamily="2" charset="-78"/>
              </a:rPr>
              <a:t>إذا كنت في المستوى الخامس ويظهر لك أنك في المستوى الثالث هذا الأمر يعني </a:t>
            </a:r>
          </a:p>
          <a:p>
            <a:pPr algn="just" rtl="1"/>
            <a:r>
              <a:rPr lang="ar-SA" dirty="0" smtClean="0">
                <a:cs typeface="AdvertisingBold" pitchFamily="2" charset="-78"/>
              </a:rPr>
              <a:t>أنك إلى الآن لم تجتز ( أو تدرس ) جميع مقررات المستوى الثالث</a:t>
            </a:r>
          </a:p>
          <a:p>
            <a:pPr algn="just" rtl="1"/>
            <a:r>
              <a:rPr lang="ar-SA" dirty="0" smtClean="0">
                <a:cs typeface="AdvertisingBold" pitchFamily="2" charset="-78"/>
              </a:rPr>
              <a:t> وبالتالي لايزال تصنيفك على المستوى الثالث </a:t>
            </a:r>
            <a:endParaRPr lang="en-US" dirty="0">
              <a:cs typeface="AdvertisingBold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1943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836</TotalTime>
  <Words>931</Words>
  <Application>Microsoft Office PowerPoint</Application>
  <PresentationFormat>On-screen Show (4:3)</PresentationFormat>
  <Paragraphs>101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 شرح لبعض مواد   لائحة الدراسة  والإختبارات في جامعة نجران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كيف تسجل جدولك للفصل القادم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شرح لبعض مواد   لائحة الدراسة  والإختبارات في جامعة نجران</dc:title>
  <dc:creator>aboeinas</dc:creator>
  <cp:lastModifiedBy>asus</cp:lastModifiedBy>
  <cp:revision>90</cp:revision>
  <dcterms:created xsi:type="dcterms:W3CDTF">2012-04-07T17:32:02Z</dcterms:created>
  <dcterms:modified xsi:type="dcterms:W3CDTF">2017-02-13T18:47:10Z</dcterms:modified>
</cp:coreProperties>
</file>