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28" r:id="rId1"/>
  </p:sldMasterIdLst>
  <p:sldIdLst>
    <p:sldId id="256" r:id="rId2"/>
    <p:sldId id="279" r:id="rId3"/>
    <p:sldId id="272" r:id="rId4"/>
    <p:sldId id="280" r:id="rId5"/>
    <p:sldId id="277" r:id="rId6"/>
    <p:sldId id="275" r:id="rId7"/>
    <p:sldId id="278" r:id="rId8"/>
    <p:sldId id="274" r:id="rId9"/>
    <p:sldId id="281" r:id="rId10"/>
    <p:sldId id="282" r:id="rId11"/>
    <p:sldId id="283" r:id="rId12"/>
    <p:sldId id="284" r:id="rId13"/>
    <p:sldId id="285" r:id="rId14"/>
    <p:sldId id="276" r:id="rId15"/>
    <p:sldId id="257" r:id="rId16"/>
    <p:sldId id="258" r:id="rId17"/>
    <p:sldId id="259" r:id="rId18"/>
    <p:sldId id="260" r:id="rId19"/>
    <p:sldId id="286" r:id="rId20"/>
    <p:sldId id="287" r:id="rId21"/>
    <p:sldId id="261" r:id="rId22"/>
    <p:sldId id="271" r:id="rId23"/>
    <p:sldId id="288" r:id="rId24"/>
    <p:sldId id="262" r:id="rId25"/>
    <p:sldId id="263" r:id="rId26"/>
    <p:sldId id="264" r:id="rId27"/>
    <p:sldId id="265" r:id="rId28"/>
    <p:sldId id="266"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267" r:id="rId44"/>
    <p:sldId id="269" r:id="rId4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84380"/>
    <p:restoredTop sz="94660"/>
  </p:normalViewPr>
  <p:slideViewPr>
    <p:cSldViewPr>
      <p:cViewPr varScale="1">
        <p:scale>
          <a:sx n="109" d="100"/>
          <a:sy n="109" d="100"/>
        </p:scale>
        <p:origin x="420" y="108"/>
      </p:cViewPr>
      <p:guideLst>
        <p:guide orient="horz" pos="2160"/>
        <p:guide pos="2880"/>
      </p:guideLst>
    </p:cSldViewPr>
  </p:slideViewPr>
  <p:notesTextViewPr>
    <p:cViewPr>
      <p:scale>
        <a:sx n="1" d="1"/>
        <a:sy n="1" d="1"/>
      </p:scale>
      <p:origin x="0" y="0"/>
    </p:cViewPr>
  </p:notesTextViewPr>
  <p:sorterViewPr>
    <p:cViewPr>
      <p:scale>
        <a:sx n="100" d="100"/>
        <a:sy n="100" d="100"/>
      </p:scale>
      <p:origin x="0" y="40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2"/>
      </p:bgRef>
    </p:bg>
    <p:spTree>
      <p:nvGrpSpPr>
        <p:cNvPr id="1" name=""/>
        <p:cNvGrpSpPr/>
        <p:nvPr/>
      </p:nvGrpSpPr>
      <p:grpSpPr>
        <a:xfrm>
          <a:off x="0" y="0"/>
          <a:ext cx="0" cy="0"/>
          <a:chOff x="0" y="0"/>
          <a:chExt cx="0" cy="0"/>
        </a:xfrm>
      </p:grpSpPr>
      <p:sp>
        <p:nvSpPr>
          <p:cNvPr id="7" name="شكل حر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شكل حر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عنوان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C9BB8DA8-4CF3-4CDB-B200-D1755CD8F20C}" type="datetimeFigureOut">
              <a:rPr lang="ar-SA" smtClean="0"/>
              <a:t>22/05/40</a:t>
            </a:fld>
            <a:endParaRPr lang="ar-SA"/>
          </a:p>
        </p:txBody>
      </p:sp>
      <p:sp>
        <p:nvSpPr>
          <p:cNvPr id="19" name="عنصر نائب للتذييل 18"/>
          <p:cNvSpPr>
            <a:spLocks noGrp="1"/>
          </p:cNvSpPr>
          <p:nvPr>
            <p:ph type="ftr" sz="quarter" idx="11"/>
          </p:nvPr>
        </p:nvSpPr>
        <p:spPr/>
        <p:txBody>
          <a:bodyPr/>
          <a:lstStyle/>
          <a:p>
            <a:endParaRPr lang="ar-SA"/>
          </a:p>
        </p:txBody>
      </p:sp>
      <p:sp>
        <p:nvSpPr>
          <p:cNvPr id="27" name="عنصر نائب لرقم الشريحة 26"/>
          <p:cNvSpPr>
            <a:spLocks noGrp="1"/>
          </p:cNvSpPr>
          <p:nvPr>
            <p:ph type="sldNum" sz="quarter" idx="12"/>
          </p:nvPr>
        </p:nvSpPr>
        <p:spPr/>
        <p:txBody>
          <a:bodyPr/>
          <a:lstStyle/>
          <a:p>
            <a:fld id="{567FADFF-0EE5-49D3-8FBC-D6F88BF52D1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transition spd="slow">
    <p:push dir="u"/>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C9BB8DA8-4CF3-4CDB-B200-D1755CD8F20C}" type="datetimeFigureOut">
              <a:rPr lang="ar-SA" smtClean="0"/>
              <a:t>22/05/40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67FADFF-0EE5-49D3-8FBC-D6F88BF52D1B}" type="slidenum">
              <a:rPr lang="ar-SA" smtClean="0"/>
              <a:t>‹#›</a:t>
            </a:fld>
            <a:endParaRPr lang="ar-SA"/>
          </a:p>
        </p:txBody>
      </p:sp>
    </p:spTree>
  </p:cSld>
  <p:clrMapOvr>
    <a:masterClrMapping/>
  </p:clrMapOvr>
  <p:transition spd="slow">
    <p:push dir="u"/>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C9BB8DA8-4CF3-4CDB-B200-D1755CD8F20C}" type="datetimeFigureOut">
              <a:rPr lang="ar-SA" smtClean="0"/>
              <a:t>22/05/40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67FADFF-0EE5-49D3-8FBC-D6F88BF52D1B}" type="slidenum">
              <a:rPr lang="ar-SA" smtClean="0"/>
              <a:t>‹#›</a:t>
            </a:fld>
            <a:endParaRPr lang="ar-SA"/>
          </a:p>
        </p:txBody>
      </p:sp>
    </p:spTree>
  </p:cSld>
  <p:clrMapOvr>
    <a:masterClrMapping/>
  </p:clrMapOvr>
  <p:transition spd="slow">
    <p:push dir="u"/>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C9BB8DA8-4CF3-4CDB-B200-D1755CD8F20C}" type="datetimeFigureOut">
              <a:rPr lang="ar-SA" smtClean="0"/>
              <a:t>22/05/40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67FADFF-0EE5-49D3-8FBC-D6F88BF52D1B}" type="slidenum">
              <a:rPr lang="ar-SA" smtClean="0"/>
              <a:t>‹#›</a:t>
            </a:fld>
            <a:endParaRPr lang="ar-SA"/>
          </a:p>
        </p:txBody>
      </p:sp>
    </p:spTree>
  </p:cSld>
  <p:clrMapOvr>
    <a:masterClrMapping/>
  </p:clrMapOvr>
  <p:transition spd="slow">
    <p:push dir="u"/>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2"/>
      </p:bgRef>
    </p:bg>
    <p:spTree>
      <p:nvGrpSpPr>
        <p:cNvPr id="1" name=""/>
        <p:cNvGrpSpPr/>
        <p:nvPr/>
      </p:nvGrpSpPr>
      <p:grpSpPr>
        <a:xfrm>
          <a:off x="0" y="0"/>
          <a:ext cx="0" cy="0"/>
          <a:chOff x="0" y="0"/>
          <a:chExt cx="0" cy="0"/>
        </a:xfrm>
      </p:grpSpPr>
      <p:sp>
        <p:nvSpPr>
          <p:cNvPr id="7" name="شكل حر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شكل حر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عنوان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C9BB8DA8-4CF3-4CDB-B200-D1755CD8F20C}" type="datetimeFigureOut">
              <a:rPr lang="ar-SA" smtClean="0"/>
              <a:t>22/05/40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67FADFF-0EE5-49D3-8FBC-D6F88BF52D1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transition spd="slow">
    <p:push dir="u"/>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C9BB8DA8-4CF3-4CDB-B200-D1755CD8F20C}" type="datetimeFigureOut">
              <a:rPr lang="ar-SA" smtClean="0"/>
              <a:t>22/05/40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67FADFF-0EE5-49D3-8FBC-D6F88BF52D1B}" type="slidenum">
              <a:rPr lang="ar-SA" smtClean="0"/>
              <a:t>‹#›</a:t>
            </a:fld>
            <a:endParaRPr lang="ar-SA"/>
          </a:p>
        </p:txBody>
      </p:sp>
    </p:spTree>
  </p:cSld>
  <p:clrMapOvr>
    <a:masterClrMapping/>
  </p:clrMapOvr>
  <p:transition spd="slow">
    <p:push dir="u"/>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C9BB8DA8-4CF3-4CDB-B200-D1755CD8F20C}" type="datetimeFigureOut">
              <a:rPr lang="ar-SA" smtClean="0"/>
              <a:t>22/05/40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567FADFF-0EE5-49D3-8FBC-D6F88BF52D1B}" type="slidenum">
              <a:rPr lang="ar-SA" smtClean="0"/>
              <a:t>‹#›</a:t>
            </a:fld>
            <a:endParaRPr lang="ar-SA"/>
          </a:p>
        </p:txBody>
      </p:sp>
    </p:spTree>
  </p:cSld>
  <p:clrMapOvr>
    <a:masterClrMapping/>
  </p:clrMapOvr>
  <p:transition spd="slow">
    <p:push dir="u"/>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320"/>
            <a:ext cx="7470648" cy="1143000"/>
          </a:xfrm>
        </p:spPr>
        <p:txBody>
          <a:bodyPr anchor="ctr"/>
          <a:lstStyle>
            <a:lvl1pPr algn="l">
              <a:defRPr sz="4600"/>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C9BB8DA8-4CF3-4CDB-B200-D1755CD8F20C}" type="datetimeFigureOut">
              <a:rPr lang="ar-SA" smtClean="0"/>
              <a:t>22/05/40</a:t>
            </a:fld>
            <a:endParaRPr lang="ar-SA"/>
          </a:p>
        </p:txBody>
      </p:sp>
      <p:sp>
        <p:nvSpPr>
          <p:cNvPr id="8" name="عنصر نائب لرقم الشريحة 7"/>
          <p:cNvSpPr>
            <a:spLocks noGrp="1"/>
          </p:cNvSpPr>
          <p:nvPr>
            <p:ph type="sldNum" sz="quarter" idx="11"/>
          </p:nvPr>
        </p:nvSpPr>
        <p:spPr/>
        <p:txBody>
          <a:bodyPr/>
          <a:lstStyle/>
          <a:p>
            <a:fld id="{567FADFF-0EE5-49D3-8FBC-D6F88BF52D1B}" type="slidenum">
              <a:rPr lang="ar-SA" smtClean="0"/>
              <a:t>‹#›</a:t>
            </a:fld>
            <a:endParaRPr lang="ar-SA"/>
          </a:p>
        </p:txBody>
      </p:sp>
      <p:sp>
        <p:nvSpPr>
          <p:cNvPr id="9" name="عنصر نائب للتذييل 8"/>
          <p:cNvSpPr>
            <a:spLocks noGrp="1"/>
          </p:cNvSpPr>
          <p:nvPr>
            <p:ph type="ftr" sz="quarter" idx="12"/>
          </p:nvPr>
        </p:nvSpPr>
        <p:spPr/>
        <p:txBody>
          <a:bodyPr/>
          <a:lstStyle/>
          <a:p>
            <a:endParaRPr lang="ar-SA"/>
          </a:p>
        </p:txBody>
      </p:sp>
    </p:spTree>
  </p:cSld>
  <p:clrMapOvr>
    <a:masterClrMapping/>
  </p:clrMapOvr>
  <p:transition spd="slow">
    <p:push dir="u"/>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9BB8DA8-4CF3-4CDB-B200-D1755CD8F20C}" type="datetimeFigureOut">
              <a:rPr lang="ar-SA" smtClean="0"/>
              <a:t>22/05/40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567FADFF-0EE5-49D3-8FBC-D6F88BF52D1B}" type="slidenum">
              <a:rPr lang="ar-SA" smtClean="0"/>
              <a:t>‹#›</a:t>
            </a:fld>
            <a:endParaRPr lang="ar-SA"/>
          </a:p>
        </p:txBody>
      </p:sp>
    </p:spTree>
  </p:cSld>
  <p:clrMapOvr>
    <a:masterClrMapping/>
  </p:clrMapOvr>
  <p:transition spd="slow">
    <p:push dir="u"/>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C9BB8DA8-4CF3-4CDB-B200-D1755CD8F20C}" type="datetimeFigureOut">
              <a:rPr lang="ar-SA" smtClean="0"/>
              <a:t>22/05/40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156448" y="6422064"/>
            <a:ext cx="762000" cy="365125"/>
          </a:xfrm>
        </p:spPr>
        <p:txBody>
          <a:bodyPr/>
          <a:lstStyle/>
          <a:p>
            <a:fld id="{567FADFF-0EE5-49D3-8FBC-D6F88BF52D1B}" type="slidenum">
              <a:rPr lang="ar-SA" smtClean="0"/>
              <a:t>‹#›</a:t>
            </a:fld>
            <a:endParaRPr lang="ar-SA"/>
          </a:p>
        </p:txBody>
      </p:sp>
    </p:spTree>
  </p:cSld>
  <p:clrMapOvr>
    <a:masterClrMapping/>
  </p:clrMapOvr>
  <p:transition spd="slow">
    <p:push dir="u"/>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457200" y="6422064"/>
            <a:ext cx="2133600" cy="365125"/>
          </a:xfrm>
        </p:spPr>
        <p:txBody>
          <a:bodyPr/>
          <a:lstStyle/>
          <a:p>
            <a:fld id="{C9BB8DA8-4CF3-4CDB-B200-D1755CD8F20C}" type="datetimeFigureOut">
              <a:rPr lang="ar-SA" smtClean="0"/>
              <a:t>22/05/40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67FADFF-0EE5-49D3-8FBC-D6F88BF52D1B}" type="slidenum">
              <a:rPr lang="ar-SA" smtClean="0"/>
              <a:t>‹#›</a:t>
            </a:fld>
            <a:endParaRPr lang="ar-SA"/>
          </a:p>
        </p:txBody>
      </p:sp>
    </p:spTree>
  </p:cSld>
  <p:clrMapOvr>
    <a:masterClrMapping/>
  </p:clrMapOvr>
  <p:transition spd="slow">
    <p:push dir="u"/>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شكل حر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شكل حر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عنصر نائب للعنوان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C9BB8DA8-4CF3-4CDB-B200-D1755CD8F20C}" type="datetimeFigureOut">
              <a:rPr lang="ar-SA" smtClean="0"/>
              <a:t>22/05/40</a:t>
            </a:fld>
            <a:endParaRPr lang="ar-SA"/>
          </a:p>
        </p:txBody>
      </p:sp>
      <p:sp>
        <p:nvSpPr>
          <p:cNvPr id="22" name="عنصر نائب للتذييل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ar-SA"/>
          </a:p>
        </p:txBody>
      </p:sp>
      <p:sp>
        <p:nvSpPr>
          <p:cNvPr id="18" name="عنصر نائب لرقم الشريحة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67FADFF-0EE5-49D3-8FBC-D6F88BF52D1B}" type="slidenum">
              <a:rPr lang="ar-SA" smtClean="0"/>
              <a:t>‹#›</a:t>
            </a:fld>
            <a:endParaRPr lang="ar-SA"/>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slow">
    <p:push dir="u"/>
    <p:sndAc>
      <p:stSnd>
        <p:snd r:embed="rId13" name="chimes.wav"/>
      </p:stSnd>
    </p:sndAc>
  </p:transition>
  <p:txStyles>
    <p:titleStyle>
      <a:lvl1pPr algn="l" rtl="1" eaLnBrk="1" latinLnBrk="0" hangingPunct="1">
        <a:spcBef>
          <a:spcPct val="0"/>
        </a:spcBef>
        <a:buNone/>
        <a:defRPr kumimoji="0" sz="4600" kern="1200">
          <a:solidFill>
            <a:schemeClr val="tx1"/>
          </a:solidFill>
          <a:latin typeface="+mj-lt"/>
          <a:ea typeface="+mj-ea"/>
          <a:cs typeface="+mj-cs"/>
        </a:defRPr>
      </a:lvl1pPr>
    </p:titleStyle>
    <p:body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1605;&#1604;&#1601;%20&#1575;&#1604;&#1583;&#1608;&#1585;&#1577;%20&#1575;&#1604;&#1578;&#1583;&#1585;&#1610;&#1576;&#1610;&#1577;.docx"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1605;&#1604;&#1601;%20&#1575;&#1604;&#1583;&#1608;&#1585;&#1577;%20&#1575;&#1604;&#1578;&#1583;&#1585;&#1610;&#1576;&#1610;&#1577;.docx"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ducad.me/1611/%d8%b3%d8%a4%d8%a7%d9%84-%d8%a7%d9%84%d8%a8%d8%ad%d8%ab-%d8%b5%d9%8a%d8%a7%d8%ba%d8%a9-%d8%a7%d9%84%d8%b3%d8%a4%d8%a7%d9%84-%d8%a7%d9%84%d8%ac%d9%8a%d8%af/"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90">
          <a:fgClr>
            <a:schemeClr val="tx1"/>
          </a:fgClr>
          <a:bgClr>
            <a:schemeClr val="bg1"/>
          </a:bgClr>
        </a:patt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2411760" y="4581128"/>
            <a:ext cx="2257788" cy="1584176"/>
          </a:xfrm>
          <a:solidFill>
            <a:schemeClr val="tx1"/>
          </a:solidFill>
        </p:spPr>
        <p:txBody>
          <a:bodyPr>
            <a:normAutofit/>
          </a:bodyPr>
          <a:lstStyle/>
          <a:p>
            <a:pPr algn="ctr"/>
            <a:r>
              <a:rPr lang="ar-SA" sz="2000" i="1" dirty="0" smtClean="0">
                <a:solidFill>
                  <a:schemeClr val="bg1"/>
                </a:solidFill>
              </a:rPr>
              <a:t/>
            </a:r>
            <a:br>
              <a:rPr lang="ar-SA" sz="2000" i="1" dirty="0" smtClean="0">
                <a:solidFill>
                  <a:schemeClr val="bg1"/>
                </a:solidFill>
              </a:rPr>
            </a:br>
            <a:endParaRPr lang="ar-SA" sz="2000" i="1" dirty="0">
              <a:solidFill>
                <a:schemeClr val="bg1"/>
              </a:solidFill>
            </a:endParaRPr>
          </a:p>
        </p:txBody>
      </p:sp>
      <p:sp>
        <p:nvSpPr>
          <p:cNvPr id="3" name="عنوان فرعي 2"/>
          <p:cNvSpPr>
            <a:spLocks noGrp="1"/>
          </p:cNvSpPr>
          <p:nvPr>
            <p:ph type="subTitle" idx="1"/>
          </p:nvPr>
        </p:nvSpPr>
        <p:spPr>
          <a:xfrm>
            <a:off x="395536" y="4293096"/>
            <a:ext cx="7704856" cy="43204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r>
              <a:rPr lang="ar-SA" sz="3600" b="1" i="1" dirty="0" smtClean="0">
                <a:solidFill>
                  <a:srgbClr val="002060"/>
                </a:solidFill>
              </a:rPr>
              <a:t>بسم الله الرحمن الرحيم </a:t>
            </a:r>
          </a:p>
          <a:p>
            <a:r>
              <a:rPr lang="ar-SA" sz="3600" b="1" i="1" dirty="0" smtClean="0">
                <a:solidFill>
                  <a:srgbClr val="002060"/>
                </a:solidFill>
              </a:rPr>
              <a:t>دورة في تحليل الاستبانة الاحصائية باستخدام  الحزمة الاحصائية </a:t>
            </a:r>
            <a:r>
              <a:rPr lang="en-US" sz="3600" b="1" i="1" dirty="0" err="1" smtClean="0">
                <a:solidFill>
                  <a:srgbClr val="002060"/>
                </a:solidFill>
              </a:rPr>
              <a:t>spss</a:t>
            </a:r>
            <a:r>
              <a:rPr lang="en-US" sz="3600" b="1" i="1" dirty="0" smtClean="0">
                <a:solidFill>
                  <a:srgbClr val="002060"/>
                </a:solidFill>
              </a:rPr>
              <a:t> </a:t>
            </a:r>
          </a:p>
          <a:p>
            <a:r>
              <a:rPr lang="ar-SA" sz="3600" b="1" i="1" dirty="0" smtClean="0">
                <a:solidFill>
                  <a:srgbClr val="002060"/>
                </a:solidFill>
              </a:rPr>
              <a:t>اعداد الاستاذة /صفية عبد الله الفاضل ****ماجستير العلوم في  الاحصاء </a:t>
            </a:r>
          </a:p>
          <a:p>
            <a:r>
              <a:rPr lang="ar-SA" sz="3600" b="1" i="1" dirty="0" smtClean="0">
                <a:solidFill>
                  <a:srgbClr val="002060"/>
                </a:solidFill>
              </a:rPr>
              <a:t>جامعة الجزيرة****السودان </a:t>
            </a:r>
            <a:endParaRPr lang="ar-SA" sz="3600" b="1" i="1" dirty="0">
              <a:solidFill>
                <a:srgbClr val="002060"/>
              </a:solidFill>
            </a:endParaRPr>
          </a:p>
        </p:txBody>
      </p:sp>
    </p:spTree>
    <p:extLst>
      <p:ext uri="{BB962C8B-B14F-4D97-AF65-F5344CB8AC3E}">
        <p14:creationId xmlns:p14="http://schemas.microsoft.com/office/powerpoint/2010/main" val="2518623536"/>
      </p:ext>
    </p:extLst>
  </p:cSld>
  <p:clrMapOvr>
    <a:masterClrMapping/>
  </p:clrMapOvr>
  <p:transition spd="slow">
    <p:push dir="u"/>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اسئلة التحليل الاستدلالي </a:t>
            </a:r>
            <a:endParaRPr lang="ar-SA" dirty="0"/>
          </a:p>
        </p:txBody>
      </p:sp>
      <p:sp>
        <p:nvSpPr>
          <p:cNvPr id="3" name="عنصر نائب للمحتوى 2"/>
          <p:cNvSpPr>
            <a:spLocks noGrp="1"/>
          </p:cNvSpPr>
          <p:nvPr>
            <p:ph idx="1"/>
          </p:nvPr>
        </p:nvSpPr>
        <p:spPr/>
        <p:txBody>
          <a:bodyPr/>
          <a:lstStyle/>
          <a:p>
            <a:r>
              <a:rPr lang="ar-SA" dirty="0" smtClean="0"/>
              <a:t>وتنقسم الي اسئلة ترتبط بالفروق بين المجموعات وهي ترتبط عادة بين محاور الدراسة متغيرات ديموغرافية  مثل </a:t>
            </a:r>
          </a:p>
          <a:p>
            <a:r>
              <a:rPr lang="ar-SA" dirty="0" smtClean="0"/>
              <a:t>هل </a:t>
            </a:r>
            <a:r>
              <a:rPr lang="ar-SA" dirty="0" err="1" smtClean="0"/>
              <a:t>توجدفروقات</a:t>
            </a:r>
            <a:r>
              <a:rPr lang="ar-SA" dirty="0" smtClean="0"/>
              <a:t> ذات دلالة احصائية في وجهات النظر فيما يحدث في محور  بداية المقرر تبعا للقسم </a:t>
            </a:r>
          </a:p>
          <a:p>
            <a:r>
              <a:rPr lang="ar-SA" dirty="0" smtClean="0"/>
              <a:t>ويتم تحليلها احصائيا باستخدام تحليل التباين </a:t>
            </a:r>
            <a:endParaRPr lang="ar-SA" dirty="0"/>
          </a:p>
        </p:txBody>
      </p:sp>
    </p:spTree>
    <p:extLst>
      <p:ext uri="{BB962C8B-B14F-4D97-AF65-F5344CB8AC3E}">
        <p14:creationId xmlns:p14="http://schemas.microsoft.com/office/powerpoint/2010/main" val="547723119"/>
      </p:ext>
    </p:extLst>
  </p:cSld>
  <p:clrMapOvr>
    <a:masterClrMapping/>
  </p:clrMapOvr>
  <p:transition spd="slow">
    <p:push dir="u"/>
    <p:sndAc>
      <p:stSnd>
        <p:snd r:embed="rId2" name="chimes.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العلاقات بين المحاور </a:t>
            </a:r>
            <a:endParaRPr lang="ar-SA" dirty="0"/>
          </a:p>
        </p:txBody>
      </p:sp>
      <p:sp>
        <p:nvSpPr>
          <p:cNvPr id="3" name="عنصر نائب للمحتوى 2"/>
          <p:cNvSpPr>
            <a:spLocks noGrp="1"/>
          </p:cNvSpPr>
          <p:nvPr>
            <p:ph idx="1"/>
          </p:nvPr>
        </p:nvSpPr>
        <p:spPr/>
        <p:txBody>
          <a:bodyPr/>
          <a:lstStyle/>
          <a:p>
            <a:r>
              <a:rPr lang="ar-SA" dirty="0" smtClean="0"/>
              <a:t>مثل هل توجد علاقة بين محور جودة العلامة التجارية والولاء التابع لهذه العلامة بين الجمهور </a:t>
            </a:r>
          </a:p>
          <a:p>
            <a:r>
              <a:rPr lang="ar-SA" dirty="0" smtClean="0"/>
              <a:t>وعادة يتم تحليل مثل هذه الاسئلة باستخدام الارتباط </a:t>
            </a:r>
            <a:r>
              <a:rPr lang="en-US" dirty="0" smtClean="0"/>
              <a:t>correlation </a:t>
            </a:r>
            <a:endParaRPr lang="ar-SA" dirty="0"/>
          </a:p>
        </p:txBody>
      </p:sp>
    </p:spTree>
    <p:extLst>
      <p:ext uri="{BB962C8B-B14F-4D97-AF65-F5344CB8AC3E}">
        <p14:creationId xmlns:p14="http://schemas.microsoft.com/office/powerpoint/2010/main" val="315365718"/>
      </p:ext>
    </p:extLst>
  </p:cSld>
  <p:clrMapOvr>
    <a:masterClrMapping/>
  </p:clrMapOvr>
  <p:transition spd="slow">
    <p:push dir="u"/>
    <p:sndAc>
      <p:stSnd>
        <p:snd r:embed="rId2" name="chimes.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اسئلة تحليل الاثر </a:t>
            </a:r>
            <a:endParaRPr lang="ar-SA" dirty="0"/>
          </a:p>
        </p:txBody>
      </p:sp>
      <p:sp>
        <p:nvSpPr>
          <p:cNvPr id="3" name="عنصر نائب للمحتوى 2"/>
          <p:cNvSpPr>
            <a:spLocks noGrp="1"/>
          </p:cNvSpPr>
          <p:nvPr>
            <p:ph idx="1"/>
          </p:nvPr>
        </p:nvSpPr>
        <p:spPr/>
        <p:txBody>
          <a:bodyPr/>
          <a:lstStyle/>
          <a:p>
            <a:r>
              <a:rPr lang="ar-SA" dirty="0" smtClean="0"/>
              <a:t>مثل هل تتأثر درجة الرضا العامة بتغير القسم </a:t>
            </a:r>
          </a:p>
          <a:p>
            <a:r>
              <a:rPr lang="ar-SA" dirty="0" smtClean="0"/>
              <a:t>وعادة ما يستخدم تحليل الانحدار الخطي البسيط أو المتعدد لتحليل مثل هذه الاسئلة </a:t>
            </a:r>
            <a:endParaRPr lang="ar-SA" dirty="0"/>
          </a:p>
        </p:txBody>
      </p:sp>
    </p:spTree>
    <p:extLst>
      <p:ext uri="{BB962C8B-B14F-4D97-AF65-F5344CB8AC3E}">
        <p14:creationId xmlns:p14="http://schemas.microsoft.com/office/powerpoint/2010/main" val="1326512271"/>
      </p:ext>
    </p:extLst>
  </p:cSld>
  <p:clrMapOvr>
    <a:masterClrMapping/>
  </p:clrMapOvr>
  <p:transition spd="slow">
    <p:push dir="u"/>
    <p:sndAc>
      <p:stSnd>
        <p:snd r:embed="rId2" name="chimes.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نشاط 4</a:t>
            </a:r>
            <a:endParaRPr lang="ar-SA" dirty="0"/>
          </a:p>
        </p:txBody>
      </p:sp>
      <p:sp>
        <p:nvSpPr>
          <p:cNvPr id="3" name="عنصر نائب للمحتوى 2"/>
          <p:cNvSpPr>
            <a:spLocks noGrp="1"/>
          </p:cNvSpPr>
          <p:nvPr>
            <p:ph idx="1"/>
          </p:nvPr>
        </p:nvSpPr>
        <p:spPr/>
        <p:txBody>
          <a:bodyPr/>
          <a:lstStyle/>
          <a:p>
            <a:r>
              <a:rPr lang="ar-SA" dirty="0" smtClean="0"/>
              <a:t>في دراسة لمعرفة اثر الاعلام في زيادة مبيعات منتج معين </a:t>
            </a:r>
          </a:p>
          <a:p>
            <a:r>
              <a:rPr lang="ar-SA" dirty="0" smtClean="0"/>
              <a:t>اكتبي ثلاثة اسئلة صالحة للتحليل </a:t>
            </a:r>
            <a:endParaRPr lang="ar-SA" dirty="0"/>
          </a:p>
        </p:txBody>
      </p:sp>
    </p:spTree>
    <p:extLst>
      <p:ext uri="{BB962C8B-B14F-4D97-AF65-F5344CB8AC3E}">
        <p14:creationId xmlns:p14="http://schemas.microsoft.com/office/powerpoint/2010/main" val="214653785"/>
      </p:ext>
    </p:extLst>
  </p:cSld>
  <p:clrMapOvr>
    <a:masterClrMapping/>
  </p:clrMapOvr>
  <p:transition spd="slow">
    <p:push dir="u"/>
    <p:sndAc>
      <p:stSnd>
        <p:snd r:embed="rId2" name="chimes.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الاشياء  التي يجب تحديدها قبل البدء في الدراسة او البحث   </a:t>
            </a:r>
            <a:endParaRPr lang="ar-SA" dirty="0"/>
          </a:p>
        </p:txBody>
      </p:sp>
      <p:pic>
        <p:nvPicPr>
          <p:cNvPr id="4"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2132856"/>
            <a:ext cx="8496944"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5919297"/>
      </p:ext>
    </p:extLst>
  </p:cSld>
  <p:clrMapOvr>
    <a:masterClrMapping/>
  </p:clrMapOvr>
  <p:transition spd="slow">
    <p:push dir="u"/>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5" name="وسيلة شرح مستطيلة مستديرة الزوايا 4"/>
          <p:cNvSpPr/>
          <p:nvPr/>
        </p:nvSpPr>
        <p:spPr>
          <a:xfrm>
            <a:off x="539552" y="836712"/>
            <a:ext cx="8208912" cy="6021288"/>
          </a:xfrm>
          <a:prstGeom prst="wedgeRoundRectCallou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smtClean="0"/>
          </a:p>
          <a:p>
            <a:pPr algn="ctr"/>
            <a:endParaRPr lang="ar-SA" dirty="0"/>
          </a:p>
          <a:p>
            <a:pPr algn="ctr"/>
            <a:endParaRPr lang="ar-SA" dirty="0" smtClean="0"/>
          </a:p>
          <a:p>
            <a:pPr algn="ctr"/>
            <a:endParaRPr lang="ar-SA" dirty="0"/>
          </a:p>
          <a:p>
            <a:pPr algn="ctr"/>
            <a:endParaRPr lang="ar-SA" dirty="0" smtClean="0"/>
          </a:p>
          <a:p>
            <a:pPr algn="ctr"/>
            <a:endParaRPr lang="ar-SA" dirty="0"/>
          </a:p>
          <a:p>
            <a:pPr algn="ctr"/>
            <a:endParaRPr lang="ar-SA" dirty="0" smtClean="0"/>
          </a:p>
          <a:p>
            <a:pPr algn="ctr"/>
            <a:endParaRPr lang="ar-SA" dirty="0"/>
          </a:p>
          <a:p>
            <a:pPr algn="ctr"/>
            <a:endParaRPr lang="ar-SA" dirty="0" smtClean="0"/>
          </a:p>
          <a:p>
            <a:pPr algn="ctr"/>
            <a:endParaRPr lang="ar-SA" dirty="0"/>
          </a:p>
          <a:p>
            <a:pPr algn="ctr"/>
            <a:endParaRPr lang="ar-SA" dirty="0" smtClean="0"/>
          </a:p>
          <a:p>
            <a:pPr algn="ctr"/>
            <a:endParaRPr lang="ar-SA" dirty="0"/>
          </a:p>
          <a:p>
            <a:pPr algn="ctr"/>
            <a:endParaRPr lang="ar-SA" dirty="0" smtClean="0"/>
          </a:p>
          <a:p>
            <a:pPr algn="ctr"/>
            <a:endParaRPr lang="ar-SA" dirty="0"/>
          </a:p>
          <a:p>
            <a:pPr algn="ctr"/>
            <a:endParaRPr lang="ar-SA" dirty="0" smtClean="0"/>
          </a:p>
          <a:p>
            <a:pPr algn="ctr"/>
            <a:endParaRPr lang="ar-SA" dirty="0"/>
          </a:p>
          <a:p>
            <a:pPr algn="ctr"/>
            <a:endParaRPr lang="ar-SA" dirty="0" smtClean="0"/>
          </a:p>
          <a:p>
            <a:pPr algn="ctr"/>
            <a:endParaRPr lang="ar-SA" dirty="0"/>
          </a:p>
          <a:p>
            <a:pPr algn="ctr"/>
            <a:endParaRPr lang="ar-SA" dirty="0" smtClean="0"/>
          </a:p>
          <a:p>
            <a:pPr algn="ctr"/>
            <a:endParaRPr lang="ar-SA" dirty="0"/>
          </a:p>
          <a:p>
            <a:pPr algn="ctr"/>
            <a:endParaRPr lang="ar-SA"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2276872"/>
            <a:ext cx="693420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1528020"/>
      </p:ext>
    </p:extLst>
  </p:cSld>
  <p:clrMapOvr>
    <a:masterClrMapping/>
  </p:clrMapOvr>
  <p:transition spd="slow">
    <p:push dir="u"/>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مخطط انسيابي: معالجة متعاقبة 3"/>
          <p:cNvSpPr/>
          <p:nvPr/>
        </p:nvSpPr>
        <p:spPr>
          <a:xfrm>
            <a:off x="1331640" y="2924944"/>
            <a:ext cx="7561647" cy="3528392"/>
          </a:xfrm>
          <a:prstGeom prst="flowChartAlternateProcess">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smtClean="0"/>
          </a:p>
          <a:p>
            <a:pPr algn="ctr"/>
            <a:endParaRPr lang="ar-SA" dirty="0"/>
          </a:p>
          <a:p>
            <a:pPr algn="ctr"/>
            <a:endParaRPr lang="ar-SA" dirty="0" smtClean="0"/>
          </a:p>
          <a:p>
            <a:pPr algn="ctr"/>
            <a:endParaRPr lang="ar-SA" dirty="0"/>
          </a:p>
          <a:p>
            <a:pPr algn="ctr"/>
            <a:endParaRPr lang="ar-SA" dirty="0" smtClean="0"/>
          </a:p>
          <a:p>
            <a:pPr algn="ctr"/>
            <a:endParaRPr lang="ar-SA" dirty="0" smtClean="0"/>
          </a:p>
          <a:p>
            <a:pPr algn="ctr"/>
            <a:endParaRPr lang="ar-SA" dirty="0"/>
          </a:p>
          <a:p>
            <a:pPr algn="ctr"/>
            <a:endParaRPr lang="ar-SA" dirty="0" smtClean="0"/>
          </a:p>
          <a:p>
            <a:pPr algn="ctr"/>
            <a:endParaRPr lang="ar-SA" dirty="0"/>
          </a:p>
          <a:p>
            <a:pPr algn="ctr"/>
            <a:endParaRPr lang="ar-SA" dirty="0" smtClean="0"/>
          </a:p>
          <a:p>
            <a:pPr algn="ctr"/>
            <a:endParaRPr lang="ar-SA" dirty="0"/>
          </a:p>
          <a:p>
            <a:pPr algn="ctr"/>
            <a:endParaRPr lang="ar-SA" dirty="0" smtClean="0"/>
          </a:p>
          <a:p>
            <a:pPr algn="ctr"/>
            <a:endParaRPr lang="ar-SA" dirty="0" smtClean="0"/>
          </a:p>
          <a:p>
            <a:pPr algn="ctr"/>
            <a:endParaRPr lang="ar-SA" dirty="0"/>
          </a:p>
          <a:p>
            <a:pPr algn="ctr"/>
            <a:endParaRPr lang="ar-SA" dirty="0" smtClean="0"/>
          </a:p>
          <a:p>
            <a:pPr algn="ctr"/>
            <a:endParaRPr lang="ar-SA" dirty="0"/>
          </a:p>
          <a:p>
            <a:pPr algn="ctr"/>
            <a:endParaRPr lang="ar-SA" dirty="0" smtClean="0"/>
          </a:p>
          <a:p>
            <a:pPr algn="ctr"/>
            <a:endParaRPr lang="ar-SA" dirty="0"/>
          </a:p>
          <a:p>
            <a:pPr algn="ctr"/>
            <a:endParaRPr lang="ar-SA" dirty="0" smtClean="0"/>
          </a:p>
          <a:p>
            <a:pPr algn="ctr"/>
            <a:endParaRPr lang="ar-SA" dirty="0"/>
          </a:p>
          <a:p>
            <a:pPr algn="ctr"/>
            <a:endParaRPr lang="ar-SA" dirty="0" smtClean="0"/>
          </a:p>
          <a:p>
            <a:pPr algn="ctr"/>
            <a:endParaRPr lang="ar-SA" dirty="0"/>
          </a:p>
          <a:p>
            <a:pPr algn="ctr"/>
            <a:endParaRPr lang="ar-SA" dirty="0"/>
          </a:p>
        </p:txBody>
      </p:sp>
      <p:sp>
        <p:nvSpPr>
          <p:cNvPr id="6" name="شكل بيضاوي 5"/>
          <p:cNvSpPr/>
          <p:nvPr/>
        </p:nvSpPr>
        <p:spPr>
          <a:xfrm>
            <a:off x="6660232" y="332656"/>
            <a:ext cx="1440967" cy="1368151"/>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i="1"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5388" y="332656"/>
            <a:ext cx="6753225" cy="2232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188" y="3068960"/>
            <a:ext cx="6905625" cy="252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0951777"/>
      </p:ext>
    </p:extLst>
  </p:cSld>
  <p:clrMapOvr>
    <a:masterClrMapping/>
  </p:clrMapOvr>
  <p:transition spd="slow">
    <p:push dir="u"/>
    <p:sndAc>
      <p:stSnd>
        <p:snd r:embed="rId2"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3" name="مربع نص 2"/>
          <p:cNvSpPr txBox="1"/>
          <p:nvPr/>
        </p:nvSpPr>
        <p:spPr>
          <a:xfrm>
            <a:off x="1835696" y="620688"/>
            <a:ext cx="5184576" cy="6186309"/>
          </a:xfrm>
          <a:prstGeom prst="rect">
            <a:avLst/>
          </a:prstGeom>
          <a:noFill/>
        </p:spPr>
        <p:txBody>
          <a:bodyPr wrap="square" rtlCol="1">
            <a:spAutoFit/>
          </a:bodyPr>
          <a:lstStyle/>
          <a:p>
            <a:r>
              <a:rPr lang="ar-SA" sz="3600" dirty="0" smtClean="0"/>
              <a:t>بين  ايدينا </a:t>
            </a:r>
            <a:r>
              <a:rPr lang="ar-SA" sz="3600" dirty="0" err="1" smtClean="0"/>
              <a:t>اسبانة</a:t>
            </a:r>
            <a:r>
              <a:rPr lang="ar-SA" sz="3600" dirty="0" smtClean="0"/>
              <a:t> قام بوضعها باحث مهتم بالولاء لعملاء أو  الزبائن لعلامة تجارية </a:t>
            </a:r>
            <a:r>
              <a:rPr lang="ar-SA" sz="3600" dirty="0"/>
              <a:t>ما </a:t>
            </a:r>
            <a:r>
              <a:rPr lang="ar-SA" sz="3600" dirty="0" smtClean="0"/>
              <a:t>وقد تم كتابة الاستبانة باستخدام مقياس </a:t>
            </a:r>
            <a:r>
              <a:rPr lang="ar-SA" sz="3600" dirty="0" err="1" smtClean="0"/>
              <a:t>ليكارت</a:t>
            </a:r>
            <a:r>
              <a:rPr lang="ar-SA" sz="3600" dirty="0" smtClean="0"/>
              <a:t> الخماسي وبعد تمرير الاستبانة على عينة مكونة من 31 مستجيب تم  ارشفة المتغيرات وتفريغ جميع الاستبانات </a:t>
            </a:r>
            <a:r>
              <a:rPr lang="ar-SA" sz="3600" dirty="0" err="1" smtClean="0"/>
              <a:t>الىبرنامج</a:t>
            </a:r>
            <a:r>
              <a:rPr lang="ar-SA" sz="3600" dirty="0" smtClean="0"/>
              <a:t> </a:t>
            </a:r>
            <a:r>
              <a:rPr lang="en-US" sz="3600" dirty="0" err="1" smtClean="0"/>
              <a:t>spss</a:t>
            </a:r>
            <a:endParaRPr lang="ar-SA" sz="3600" dirty="0"/>
          </a:p>
        </p:txBody>
      </p:sp>
    </p:spTree>
    <p:extLst>
      <p:ext uri="{BB962C8B-B14F-4D97-AF65-F5344CB8AC3E}">
        <p14:creationId xmlns:p14="http://schemas.microsoft.com/office/powerpoint/2010/main" val="2481857629"/>
      </p:ext>
    </p:extLst>
  </p:cSld>
  <p:clrMapOvr>
    <a:masterClrMapping/>
  </p:clrMapOvr>
  <p:transition spd="slow">
    <p:push dir="u"/>
    <p:sndAc>
      <p:stSnd>
        <p:snd r:embed="rId2"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مربع نص 1"/>
          <p:cNvSpPr txBox="1"/>
          <p:nvPr/>
        </p:nvSpPr>
        <p:spPr>
          <a:xfrm>
            <a:off x="1696224" y="789504"/>
            <a:ext cx="4968552" cy="3416320"/>
          </a:xfrm>
          <a:prstGeom prst="rect">
            <a:avLst/>
          </a:prstGeom>
          <a:noFill/>
        </p:spPr>
        <p:txBody>
          <a:bodyPr wrap="square" rtlCol="1">
            <a:spAutoFit/>
          </a:bodyPr>
          <a:lstStyle/>
          <a:p>
            <a:r>
              <a:rPr lang="ar-SA" dirty="0" smtClean="0">
                <a:solidFill>
                  <a:schemeClr val="bg1"/>
                </a:solidFill>
              </a:rPr>
              <a:t>الفرضية </a:t>
            </a:r>
            <a:r>
              <a:rPr lang="ar-SA" dirty="0">
                <a:solidFill>
                  <a:schemeClr val="bg1"/>
                </a:solidFill>
              </a:rPr>
              <a:t>الاولى :</a:t>
            </a:r>
            <a:endParaRPr lang="en-US" dirty="0">
              <a:solidFill>
                <a:schemeClr val="bg1"/>
              </a:solidFill>
            </a:endParaRPr>
          </a:p>
          <a:p>
            <a:r>
              <a:rPr lang="ar-SA" dirty="0">
                <a:solidFill>
                  <a:schemeClr val="bg1"/>
                </a:solidFill>
              </a:rPr>
              <a:t>توجد  علاقة ارتباطية طردية موجبة  بين المنافع الوظيفية للعلامة التجارية  والولاء لها </a:t>
            </a:r>
            <a:endParaRPr lang="en-US" dirty="0">
              <a:solidFill>
                <a:schemeClr val="bg1"/>
              </a:solidFill>
            </a:endParaRPr>
          </a:p>
          <a:p>
            <a:r>
              <a:rPr lang="ar-SA" dirty="0">
                <a:solidFill>
                  <a:schemeClr val="bg1"/>
                </a:solidFill>
              </a:rPr>
              <a:t>الفرضية الثانية </a:t>
            </a:r>
            <a:endParaRPr lang="en-US" dirty="0">
              <a:solidFill>
                <a:schemeClr val="bg1"/>
              </a:solidFill>
            </a:endParaRPr>
          </a:p>
          <a:p>
            <a:r>
              <a:rPr lang="ar-SA" dirty="0">
                <a:solidFill>
                  <a:schemeClr val="bg1"/>
                </a:solidFill>
              </a:rPr>
              <a:t>توجد  علاقة ارتباطية طردية موجبة  بين المنافع الرمزية للعلامة التجارية   والولاء لها</a:t>
            </a:r>
            <a:endParaRPr lang="en-US" dirty="0">
              <a:solidFill>
                <a:schemeClr val="bg1"/>
              </a:solidFill>
            </a:endParaRPr>
          </a:p>
          <a:p>
            <a:r>
              <a:rPr lang="ar-SA" dirty="0">
                <a:solidFill>
                  <a:schemeClr val="bg1"/>
                </a:solidFill>
              </a:rPr>
              <a:t>الفرضية الثالثة </a:t>
            </a:r>
            <a:endParaRPr lang="en-US" dirty="0">
              <a:solidFill>
                <a:schemeClr val="bg1"/>
              </a:solidFill>
            </a:endParaRPr>
          </a:p>
          <a:p>
            <a:r>
              <a:rPr lang="ar-SA" dirty="0">
                <a:solidFill>
                  <a:schemeClr val="bg1"/>
                </a:solidFill>
              </a:rPr>
              <a:t>توجد  علاقة ارتباطية طردية موجبة  بين الجودة المدركة للعلامة التجارية  والولاء </a:t>
            </a:r>
            <a:r>
              <a:rPr lang="ar-SA" dirty="0" smtClean="0">
                <a:solidFill>
                  <a:schemeClr val="bg1"/>
                </a:solidFill>
              </a:rPr>
              <a:t>لها</a:t>
            </a:r>
          </a:p>
          <a:p>
            <a:r>
              <a:rPr lang="ar-SA" dirty="0" smtClean="0">
                <a:solidFill>
                  <a:schemeClr val="bg1"/>
                </a:solidFill>
              </a:rPr>
              <a:t>هناك فروق جوهرية بين </a:t>
            </a:r>
            <a:r>
              <a:rPr lang="ar-SA" dirty="0">
                <a:solidFill>
                  <a:schemeClr val="bg1"/>
                </a:solidFill>
              </a:rPr>
              <a:t>فروض الدراسة كانت كالاتي </a:t>
            </a:r>
          </a:p>
          <a:p>
            <a:endParaRPr lang="ar-SA" dirty="0"/>
          </a:p>
        </p:txBody>
      </p:sp>
    </p:spTree>
    <p:extLst>
      <p:ext uri="{BB962C8B-B14F-4D97-AF65-F5344CB8AC3E}">
        <p14:creationId xmlns:p14="http://schemas.microsoft.com/office/powerpoint/2010/main" val="3417578331"/>
      </p:ext>
    </p:extLst>
  </p:cSld>
  <p:clrMapOvr>
    <a:masterClrMapping/>
  </p:clrMapOvr>
  <p:transition spd="slow">
    <p:push dir="u"/>
    <p:sndAc>
      <p:stSnd>
        <p:snd r:embed="rId2" name="chimes.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فروض الدراسة </a:t>
            </a:r>
            <a:endParaRPr lang="ar-SA" dirty="0"/>
          </a:p>
        </p:txBody>
      </p:sp>
      <p:sp>
        <p:nvSpPr>
          <p:cNvPr id="3" name="عنصر نائب للمحتوى 2"/>
          <p:cNvSpPr>
            <a:spLocks noGrp="1"/>
          </p:cNvSpPr>
          <p:nvPr>
            <p:ph idx="1"/>
          </p:nvPr>
        </p:nvSpPr>
        <p:spPr/>
        <p:txBody>
          <a:bodyPr/>
          <a:lstStyle/>
          <a:p>
            <a:pPr marL="36576" indent="0">
              <a:buNone/>
            </a:pPr>
            <a:r>
              <a:rPr lang="ar-SA" b="1" dirty="0"/>
              <a:t> </a:t>
            </a:r>
            <a:r>
              <a:rPr lang="ar-SA" b="1" dirty="0" smtClean="0"/>
              <a:t>ليس هنالك فرق في الولاء </a:t>
            </a:r>
            <a:r>
              <a:rPr lang="ar-SA" b="1" dirty="0"/>
              <a:t>للعلامة التجارية </a:t>
            </a:r>
            <a:r>
              <a:rPr lang="ar-SA" b="1" dirty="0" smtClean="0"/>
              <a:t>من </a:t>
            </a:r>
            <a:r>
              <a:rPr lang="ar-SA" b="1" dirty="0"/>
              <a:t>طالبة الي </a:t>
            </a:r>
            <a:r>
              <a:rPr lang="ar-SA" b="1" dirty="0" smtClean="0"/>
              <a:t>طالبة وفقا لمتغير الجنس </a:t>
            </a:r>
            <a:r>
              <a:rPr lang="ar-SA" b="1" dirty="0"/>
              <a:t>جنس الطالب </a:t>
            </a:r>
            <a:endParaRPr lang="ar-SA" dirty="0" smtClean="0"/>
          </a:p>
          <a:p>
            <a:pPr marL="36576" indent="0">
              <a:buNone/>
            </a:pPr>
            <a:r>
              <a:rPr lang="ar-SA" b="1" dirty="0"/>
              <a:t>ليس هنالك فرق في الولاء للعلامة التجارية من طالبة الي طالبة وفقا لمتغير </a:t>
            </a:r>
            <a:r>
              <a:rPr lang="ar-SA" b="1" dirty="0" smtClean="0"/>
              <a:t>الدخل للطالب</a:t>
            </a:r>
          </a:p>
          <a:p>
            <a:pPr marL="36576" indent="0">
              <a:buNone/>
            </a:pPr>
            <a:r>
              <a:rPr lang="ar-SA" b="1" dirty="0" smtClean="0"/>
              <a:t>ليس هنالك فرق ذو دلالة احصائية  في الولاء للعلامة التجارية وفقا لمتغير القسم </a:t>
            </a:r>
            <a:endParaRPr lang="en-US" dirty="0"/>
          </a:p>
        </p:txBody>
      </p:sp>
    </p:spTree>
    <p:extLst>
      <p:ext uri="{BB962C8B-B14F-4D97-AF65-F5344CB8AC3E}">
        <p14:creationId xmlns:p14="http://schemas.microsoft.com/office/powerpoint/2010/main" val="1471573700"/>
      </p:ext>
    </p:extLst>
  </p:cSld>
  <p:clrMapOvr>
    <a:masterClrMapping/>
  </p:clrMapOvr>
  <p:transition spd="slow">
    <p:push dir="u"/>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ماذا تتوقع ان تتدرب  خلال هذه الدورة </a:t>
            </a:r>
            <a:endParaRPr lang="ar-SA" dirty="0"/>
          </a:p>
        </p:txBody>
      </p:sp>
      <p:sp>
        <p:nvSpPr>
          <p:cNvPr id="6" name="عنصر نائب للمحتوى 5"/>
          <p:cNvSpPr>
            <a:spLocks noGrp="1"/>
          </p:cNvSpPr>
          <p:nvPr>
            <p:ph idx="1"/>
          </p:nvPr>
        </p:nvSpPr>
        <p:spPr/>
        <p:txBody>
          <a:bodyPr>
            <a:normAutofit fontScale="92500" lnSpcReduction="20000"/>
          </a:bodyPr>
          <a:lstStyle/>
          <a:p>
            <a:r>
              <a:rPr lang="ar-SA" sz="3200" b="1" dirty="0"/>
              <a:t>شرح مفهوم فروض الدراسة وكيفية وضعها من قبل الباحث</a:t>
            </a:r>
          </a:p>
          <a:p>
            <a:r>
              <a:rPr lang="ar-SA" sz="3200" b="1" dirty="0"/>
              <a:t>كيفية اجراء اختبار صدق وثبات الاستبانة(اختبار الفا </a:t>
            </a:r>
            <a:r>
              <a:rPr lang="ar-SA" sz="3200" b="1" dirty="0" err="1"/>
              <a:t>اكرنوباخ</a:t>
            </a:r>
            <a:r>
              <a:rPr lang="ar-SA" sz="3200" b="1" dirty="0"/>
              <a:t> )</a:t>
            </a:r>
          </a:p>
          <a:p>
            <a:r>
              <a:rPr lang="ar-SA" sz="3200" b="1" dirty="0"/>
              <a:t>كيفية اجراء التحليل الوصفي للعوامل غير المتعلقة بمحاور الدراسة </a:t>
            </a:r>
          </a:p>
          <a:p>
            <a:r>
              <a:rPr lang="ar-SA" sz="3200" b="1" dirty="0"/>
              <a:t>معرفة كيفية احتساب المتوسطات والانحرافات المعيارية للمحاور</a:t>
            </a:r>
          </a:p>
          <a:p>
            <a:r>
              <a:rPr lang="ar-SA" sz="3200" b="1" dirty="0"/>
              <a:t>معرفة اجراء تحليل الفروق الجوهرية(</a:t>
            </a:r>
            <a:r>
              <a:rPr lang="en-US" sz="3200" b="1" dirty="0"/>
              <a:t>ONE </a:t>
            </a:r>
            <a:r>
              <a:rPr lang="en-US" sz="3200" b="1" dirty="0" err="1"/>
              <a:t>ONE</a:t>
            </a:r>
            <a:endParaRPr lang="ar-SA" dirty="0"/>
          </a:p>
        </p:txBody>
      </p:sp>
      <p:sp>
        <p:nvSpPr>
          <p:cNvPr id="7" name="مربع نص 6"/>
          <p:cNvSpPr txBox="1"/>
          <p:nvPr/>
        </p:nvSpPr>
        <p:spPr>
          <a:xfrm>
            <a:off x="899592" y="2924944"/>
            <a:ext cx="5400600" cy="523220"/>
          </a:xfrm>
          <a:prstGeom prst="rect">
            <a:avLst/>
          </a:prstGeom>
          <a:noFill/>
        </p:spPr>
        <p:txBody>
          <a:bodyPr wrap="square" rtlCol="1">
            <a:spAutoFit/>
          </a:bodyPr>
          <a:lstStyle/>
          <a:p>
            <a:endParaRPr lang="ar-SA" sz="2800" b="1" dirty="0"/>
          </a:p>
        </p:txBody>
      </p:sp>
    </p:spTree>
    <p:extLst>
      <p:ext uri="{BB962C8B-B14F-4D97-AF65-F5344CB8AC3E}">
        <p14:creationId xmlns:p14="http://schemas.microsoft.com/office/powerpoint/2010/main" val="924453714"/>
      </p:ext>
    </p:extLst>
  </p:cSld>
  <p:clrMapOvr>
    <a:masterClrMapping/>
  </p:clrMapOvr>
  <p:transition spd="slow">
    <p:push dir="u"/>
    <p:sndAc>
      <p:stSnd>
        <p:snd r:embed="rId2"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فروض الدراسة  تابع</a:t>
            </a:r>
            <a:endParaRPr lang="ar-SA" dirty="0"/>
          </a:p>
        </p:txBody>
      </p:sp>
      <p:sp>
        <p:nvSpPr>
          <p:cNvPr id="3" name="عنصر نائب للمحتوى 2"/>
          <p:cNvSpPr>
            <a:spLocks noGrp="1"/>
          </p:cNvSpPr>
          <p:nvPr>
            <p:ph idx="1"/>
          </p:nvPr>
        </p:nvSpPr>
        <p:spPr/>
        <p:txBody>
          <a:bodyPr/>
          <a:lstStyle/>
          <a:p>
            <a:r>
              <a:rPr lang="ar-SA" dirty="0" smtClean="0"/>
              <a:t>ليس هنالك تأثير لمحاور الدراسة على الولاء للعلامة التجارية </a:t>
            </a:r>
            <a:endParaRPr lang="ar-SA" dirty="0"/>
          </a:p>
        </p:txBody>
      </p:sp>
    </p:spTree>
    <p:extLst>
      <p:ext uri="{BB962C8B-B14F-4D97-AF65-F5344CB8AC3E}">
        <p14:creationId xmlns:p14="http://schemas.microsoft.com/office/powerpoint/2010/main" val="4220212443"/>
      </p:ext>
    </p:extLst>
  </p:cSld>
  <p:clrMapOvr>
    <a:masterClrMapping/>
  </p:clrMapOvr>
  <p:transition spd="slow">
    <p:push dir="u"/>
    <p:sndAc>
      <p:stSnd>
        <p:snd r:embed="rId2"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مخطط انسيابي: تخزين بالوصول المباشر 3"/>
          <p:cNvSpPr/>
          <p:nvPr/>
        </p:nvSpPr>
        <p:spPr>
          <a:xfrm>
            <a:off x="1691680" y="3573016"/>
            <a:ext cx="6408712" cy="3096344"/>
          </a:xfrm>
          <a:prstGeom prst="flowChartMagneticDrum">
            <a:avLst/>
          </a:prstGeom>
          <a:solidFill>
            <a:schemeClr val="accent2">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bg1"/>
                </a:solidFill>
              </a:rPr>
              <a:t>قبل ان نبدأ اول خطوة لتحليل الاستبانة وهي اختبار صدق وثبات للمقياس  لابد من معرفة كيفية انشاء متغيرات جديدة تحوي عبارات كل محور  على حدة </a:t>
            </a:r>
            <a:endParaRPr lang="ar-SA" b="1" dirty="0">
              <a:solidFill>
                <a:schemeClr val="bg1"/>
              </a:solidFill>
            </a:endParaRPr>
          </a:p>
        </p:txBody>
      </p:sp>
    </p:spTree>
    <p:extLst>
      <p:ext uri="{BB962C8B-B14F-4D97-AF65-F5344CB8AC3E}">
        <p14:creationId xmlns:p14="http://schemas.microsoft.com/office/powerpoint/2010/main" val="2911183508"/>
      </p:ext>
    </p:extLst>
  </p:cSld>
  <p:clrMapOvr>
    <a:masterClrMapping/>
  </p:clrMapOvr>
  <p:transition spd="slow">
    <p:push dir="u"/>
    <p:sndAc>
      <p:stSnd>
        <p:snd r:embed="rId2" name="chimes.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2">
                <a:shade val="40000"/>
                <a:satMod val="150000"/>
              </a:schemeClr>
            </a:gs>
            <a:gs pos="30000">
              <a:schemeClr val="bg2">
                <a:shade val="60000"/>
                <a:satMod val="150000"/>
              </a:schemeClr>
            </a:gs>
            <a:gs pos="100000">
              <a:schemeClr val="bg2">
                <a:tint val="83000"/>
                <a:satMod val="200000"/>
              </a:schemeClr>
            </a:gs>
          </a:gsLst>
          <a:lin ang="130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smtClean="0"/>
              <a:t>ومنها  </a:t>
            </a:r>
            <a:r>
              <a:rPr lang="ar-SA" b="1" dirty="0"/>
              <a:t>سوف نتعرف على كيفية تحويل مقياس </a:t>
            </a:r>
            <a:r>
              <a:rPr lang="ar-SA" b="1" dirty="0" err="1"/>
              <a:t>ليكارت</a:t>
            </a:r>
            <a:r>
              <a:rPr lang="ar-SA" b="1" dirty="0"/>
              <a:t> الخماسي الي فترات</a:t>
            </a:r>
            <a:endParaRPr lang="ar-SA" dirty="0"/>
          </a:p>
        </p:txBody>
      </p:sp>
      <p:sp>
        <p:nvSpPr>
          <p:cNvPr id="3" name="عنصر نائب للمحتوى 2"/>
          <p:cNvSpPr>
            <a:spLocks noGrp="1"/>
          </p:cNvSpPr>
          <p:nvPr>
            <p:ph idx="1"/>
          </p:nvPr>
        </p:nvSpPr>
        <p:spPr/>
        <p:txBody>
          <a:bodyPr/>
          <a:lstStyle/>
          <a:p>
            <a:pPr marL="36576" indent="0">
              <a:buNone/>
            </a:pPr>
            <a:r>
              <a:rPr lang="ar-SA" dirty="0" smtClean="0"/>
              <a:t>                     </a:t>
            </a:r>
            <a:endParaRPr lang="ar-SA" dirty="0"/>
          </a:p>
        </p:txBody>
      </p:sp>
      <p:sp>
        <p:nvSpPr>
          <p:cNvPr id="6" name="مستطيل 5"/>
          <p:cNvSpPr/>
          <p:nvPr/>
        </p:nvSpPr>
        <p:spPr>
          <a:xfrm>
            <a:off x="2286000" y="1720840"/>
            <a:ext cx="4572000" cy="3416320"/>
          </a:xfrm>
          <a:prstGeom prst="rect">
            <a:avLst/>
          </a:prstGeom>
        </p:spPr>
        <p:txBody>
          <a:bodyPr>
            <a:spAutoFit/>
          </a:bodyPr>
          <a:lstStyle/>
          <a:p>
            <a:r>
              <a:rPr lang="ar-SA" b="1" dirty="0"/>
              <a:t>نذهب الي شاشة </a:t>
            </a:r>
            <a:r>
              <a:rPr lang="en-US" b="1" dirty="0"/>
              <a:t>VARIABLE VIEW</a:t>
            </a:r>
            <a:r>
              <a:rPr lang="ar-SA" b="1" dirty="0"/>
              <a:t> ونضيف متغير جديد </a:t>
            </a:r>
            <a:r>
              <a:rPr lang="en-US" b="1" dirty="0" err="1"/>
              <a:t>M_mw</a:t>
            </a:r>
            <a:r>
              <a:rPr lang="ar-SA" b="1" dirty="0"/>
              <a:t> ليشير الي محور المنافع الوظيفية ومتغير </a:t>
            </a:r>
            <a:r>
              <a:rPr lang="en-US" b="1" dirty="0" err="1"/>
              <a:t>M_mr</a:t>
            </a:r>
            <a:r>
              <a:rPr lang="ar-SA" b="1" dirty="0"/>
              <a:t> ليشير الي المنافع الرمزية ومتغير </a:t>
            </a:r>
            <a:r>
              <a:rPr lang="en-US" b="1" dirty="0" err="1"/>
              <a:t>M_jm</a:t>
            </a:r>
            <a:r>
              <a:rPr lang="ar-SA" b="1" dirty="0"/>
              <a:t> ليشير الي محور الجودة المدركة والمتغير الاخير ويرمز له بالرمز </a:t>
            </a:r>
            <a:r>
              <a:rPr lang="en-US" b="1" dirty="0" err="1"/>
              <a:t>M_wala</a:t>
            </a:r>
            <a:r>
              <a:rPr lang="ar-SA" b="1" dirty="0"/>
              <a:t> ويتم ضبط نوع المتغير بانه رقمي </a:t>
            </a:r>
            <a:r>
              <a:rPr lang="en-US" b="1" dirty="0"/>
              <a:t>numeric </a:t>
            </a:r>
            <a:r>
              <a:rPr lang="ar-SA" b="1" dirty="0"/>
              <a:t> ثم </a:t>
            </a:r>
            <a:r>
              <a:rPr lang="en-US" b="1" dirty="0"/>
              <a:t>scale</a:t>
            </a:r>
            <a:r>
              <a:rPr lang="ar-SA" b="1" dirty="0"/>
              <a:t>مقياس المتغير ثم نذهب الي </a:t>
            </a:r>
            <a:r>
              <a:rPr lang="en-US" b="1" dirty="0"/>
              <a:t>TRANSFORM-COPUTE VARIABLE</a:t>
            </a:r>
            <a:r>
              <a:rPr lang="ar-SA" b="1" dirty="0"/>
              <a:t>--------------------------------------------------</a:t>
            </a:r>
            <a:endParaRPr lang="en-US" dirty="0"/>
          </a:p>
          <a:p>
            <a:r>
              <a:rPr lang="ar-SA" b="1" dirty="0"/>
              <a:t>ثم ننتقل الي حساب متوسط لكل محور من محاور الدراسة  بالخطوات التالية </a:t>
            </a:r>
            <a:endParaRPr lang="ar-SA" dirty="0"/>
          </a:p>
        </p:txBody>
      </p:sp>
    </p:spTree>
    <p:extLst>
      <p:ext uri="{BB962C8B-B14F-4D97-AF65-F5344CB8AC3E}">
        <p14:creationId xmlns:p14="http://schemas.microsoft.com/office/powerpoint/2010/main" val="3173281432"/>
      </p:ext>
    </p:extLst>
  </p:cSld>
  <p:clrMapOvr>
    <a:masterClrMapping/>
  </p:clrMapOvr>
  <p:transition spd="slow">
    <p:push dir="u"/>
    <p:sndAc>
      <p:stSnd>
        <p:snd r:embed="rId2"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77500" lnSpcReduction="20000"/>
          </a:bodyPr>
          <a:lstStyle/>
          <a:p>
            <a:r>
              <a:rPr lang="en-US" b="1" dirty="0"/>
              <a:t>variable </a:t>
            </a:r>
            <a:endParaRPr lang="en-US" dirty="0"/>
          </a:p>
          <a:p>
            <a:r>
              <a:rPr lang="ar-SA" b="1" dirty="0"/>
              <a:t>بالنسبة محور المنافع الوظيفية  وفي خانة </a:t>
            </a:r>
            <a:r>
              <a:rPr lang="en-US" b="1" dirty="0"/>
              <a:t>target variable </a:t>
            </a:r>
            <a:r>
              <a:rPr lang="ar-SA" b="1" dirty="0"/>
              <a:t> ندخل اسم المتغير </a:t>
            </a:r>
            <a:r>
              <a:rPr lang="en-US" b="1" dirty="0" err="1"/>
              <a:t>M_mw</a:t>
            </a:r>
            <a:r>
              <a:rPr lang="ar-SA" b="1" dirty="0"/>
              <a:t> ومن ثم نختار من خانة </a:t>
            </a:r>
            <a:r>
              <a:rPr lang="en-US" b="1" dirty="0" err="1"/>
              <a:t>founction</a:t>
            </a:r>
            <a:r>
              <a:rPr lang="en-US" b="1" dirty="0"/>
              <a:t> group  </a:t>
            </a:r>
            <a:r>
              <a:rPr lang="ar-SA" b="1" dirty="0"/>
              <a:t>  دالة </a:t>
            </a:r>
            <a:r>
              <a:rPr lang="en-US" b="1" dirty="0"/>
              <a:t> mean </a:t>
            </a:r>
            <a:r>
              <a:rPr lang="ar-SA" b="1" dirty="0"/>
              <a:t> ثم نختار كل الاسئلة الخاصة بالمحور  بالضغط المتكرر على السؤال ونكتب فاصلة ثم السؤال الثاني والثالث بنفس الطريقة ومن ثم اغلاق القوس ونختار </a:t>
            </a:r>
            <a:r>
              <a:rPr lang="en-US" b="1" dirty="0"/>
              <a:t>ok</a:t>
            </a:r>
            <a:endParaRPr lang="en-US" dirty="0"/>
          </a:p>
          <a:p>
            <a:r>
              <a:rPr lang="ar-SA" b="1" dirty="0"/>
              <a:t>وهنا نلاحظ في شاشة </a:t>
            </a:r>
            <a:r>
              <a:rPr lang="en-US" b="1" dirty="0"/>
              <a:t>data view </a:t>
            </a:r>
            <a:r>
              <a:rPr lang="ar-SA" b="1" dirty="0"/>
              <a:t> ان البرنامج قد حسب معدل المنافع الوظيفية داخل كل استمارة </a:t>
            </a:r>
            <a:endParaRPr lang="en-US" dirty="0"/>
          </a:p>
          <a:p>
            <a:r>
              <a:rPr lang="ar-SA" b="1" dirty="0"/>
              <a:t>وهكذا نكرر الخطوات  نفسها بالنسبة لبقية المحاور وبذا نكون قد حسبنا المتوسطات للمحاور الثلاثة</a:t>
            </a:r>
            <a:endParaRPr lang="en-US" dirty="0"/>
          </a:p>
          <a:p>
            <a:endParaRPr lang="ar-SA" dirty="0"/>
          </a:p>
        </p:txBody>
      </p:sp>
    </p:spTree>
    <p:extLst>
      <p:ext uri="{BB962C8B-B14F-4D97-AF65-F5344CB8AC3E}">
        <p14:creationId xmlns:p14="http://schemas.microsoft.com/office/powerpoint/2010/main" val="2686049933"/>
      </p:ext>
    </p:extLst>
  </p:cSld>
  <p:clrMapOvr>
    <a:masterClrMapping/>
  </p:clrMapOvr>
  <p:transition spd="slow">
    <p:push dir="u"/>
    <p:sndAc>
      <p:stSnd>
        <p:snd r:embed="rId2" name="chimes.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5" name="موجة 4"/>
          <p:cNvSpPr/>
          <p:nvPr/>
        </p:nvSpPr>
        <p:spPr>
          <a:xfrm>
            <a:off x="4427984" y="188640"/>
            <a:ext cx="3384376" cy="1368152"/>
          </a:xfrm>
          <a:prstGeom prst="wav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schemeClr val="accent2">
                    <a:lumMod val="40000"/>
                    <a:lumOff val="60000"/>
                  </a:schemeClr>
                </a:solidFill>
              </a:rPr>
              <a:t>صورة </a:t>
            </a:r>
            <a:endParaRPr lang="ar-SA" sz="2800" dirty="0">
              <a:solidFill>
                <a:schemeClr val="accent2">
                  <a:lumMod val="40000"/>
                  <a:lumOff val="60000"/>
                </a:schemeClr>
              </a:solidFill>
            </a:endParaRPr>
          </a:p>
        </p:txBody>
      </p:sp>
      <p:sp>
        <p:nvSpPr>
          <p:cNvPr id="2" name="عنصر نائب للمحتوى 1"/>
          <p:cNvSpPr>
            <a:spLocks noGrp="1"/>
          </p:cNvSpPr>
          <p:nvPr>
            <p:ph idx="1"/>
          </p:nvPr>
        </p:nvSpPr>
        <p:spPr/>
        <p:txBody>
          <a:bodyPr>
            <a:normAutofit fontScale="77500" lnSpcReduction="20000"/>
          </a:bodyPr>
          <a:lstStyle/>
          <a:p>
            <a:r>
              <a:rPr lang="ar-SA" dirty="0" smtClean="0"/>
              <a:t>ونستفيد من هذه القيم لنقوم بترجمتها والاستدلال حولها عن طريق وضع المقياس الخماسي على صورة فترات </a:t>
            </a:r>
            <a:r>
              <a:rPr lang="ar-SA" dirty="0" err="1" smtClean="0"/>
              <a:t>باجراء</a:t>
            </a:r>
            <a:r>
              <a:rPr lang="ar-SA" dirty="0" smtClean="0"/>
              <a:t> العمليات التالية </a:t>
            </a:r>
            <a:r>
              <a:rPr lang="ar-SA" b="1" dirty="0"/>
              <a:t>بما ان المتغير الذي يعبر عن الخيارات (موافق تماما –موافق—محايد –غير موافق –غير موافق اطلاقا  )ذو مقياس ترتيبي والارقام التي تدخل تعبر عن اوزان وهي كالاتي </a:t>
            </a:r>
            <a:endParaRPr lang="en-US" dirty="0"/>
          </a:p>
          <a:p>
            <a:r>
              <a:rPr lang="ar-SA" b="1" dirty="0"/>
              <a:t>موافق بشدة =5</a:t>
            </a:r>
            <a:endParaRPr lang="en-US" dirty="0"/>
          </a:p>
          <a:p>
            <a:r>
              <a:rPr lang="ar-SA" b="1" dirty="0"/>
              <a:t>موافق =4</a:t>
            </a:r>
            <a:endParaRPr lang="en-US" dirty="0"/>
          </a:p>
          <a:p>
            <a:r>
              <a:rPr lang="ar-SA" b="1" dirty="0"/>
              <a:t>محايد =3</a:t>
            </a:r>
            <a:endParaRPr lang="en-US" dirty="0"/>
          </a:p>
          <a:p>
            <a:r>
              <a:rPr lang="ar-SA" b="1" dirty="0"/>
              <a:t>غير موافق=2</a:t>
            </a:r>
            <a:endParaRPr lang="en-US" dirty="0"/>
          </a:p>
          <a:p>
            <a:r>
              <a:rPr lang="ar-SA" b="1" dirty="0"/>
              <a:t>غير موافق اطلاقا=1</a:t>
            </a:r>
            <a:endParaRPr lang="en-US" dirty="0"/>
          </a:p>
          <a:p>
            <a:r>
              <a:rPr lang="ar-SA" b="1" dirty="0"/>
              <a:t>فيمكن احتساب المتوسطات الحسابية بقياس </a:t>
            </a:r>
            <a:r>
              <a:rPr lang="ar-SA" b="1" dirty="0" err="1"/>
              <a:t>ليكارت</a:t>
            </a:r>
            <a:r>
              <a:rPr lang="ar-SA" b="1" dirty="0"/>
              <a:t> الخماسي عن طريق </a:t>
            </a:r>
            <a:endParaRPr lang="en-US" dirty="0"/>
          </a:p>
          <a:p>
            <a:endParaRPr lang="ar-SA" dirty="0"/>
          </a:p>
        </p:txBody>
      </p:sp>
    </p:spTree>
    <p:extLst>
      <p:ext uri="{BB962C8B-B14F-4D97-AF65-F5344CB8AC3E}">
        <p14:creationId xmlns:p14="http://schemas.microsoft.com/office/powerpoint/2010/main" val="3833853548"/>
      </p:ext>
    </p:extLst>
  </p:cSld>
  <p:clrMapOvr>
    <a:masterClrMapping/>
  </p:clrMapOvr>
  <p:transition spd="slow">
    <p:push dir="u"/>
    <p:sndAc>
      <p:stSnd>
        <p:snd r:embed="rId2" name="chimes.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مكعب 1"/>
          <p:cNvSpPr/>
          <p:nvPr/>
        </p:nvSpPr>
        <p:spPr>
          <a:xfrm>
            <a:off x="6300192" y="4587541"/>
            <a:ext cx="2520280" cy="1944216"/>
          </a:xfrm>
          <a:prstGeom prst="cube">
            <a:avLst/>
          </a:prstGeom>
          <a:solidFill>
            <a:schemeClr val="tx1">
              <a:lumMod val="65000"/>
            </a:schemeClr>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smtClean="0">
                <a:solidFill>
                  <a:schemeClr val="bg1">
                    <a:lumMod val="95000"/>
                    <a:lumOff val="5000"/>
                  </a:schemeClr>
                </a:solidFill>
              </a:rPr>
              <a:t>المطلق</a:t>
            </a:r>
            <a:endParaRPr lang="ar-SA" sz="4400" dirty="0">
              <a:solidFill>
                <a:schemeClr val="bg1">
                  <a:lumMod val="95000"/>
                  <a:lumOff val="5000"/>
                </a:schemeClr>
              </a:solidFill>
            </a:endParaRPr>
          </a:p>
        </p:txBody>
      </p:sp>
      <p:sp>
        <p:nvSpPr>
          <p:cNvPr id="3" name="مكعب 2"/>
          <p:cNvSpPr/>
          <p:nvPr/>
        </p:nvSpPr>
        <p:spPr>
          <a:xfrm>
            <a:off x="3491880" y="4751092"/>
            <a:ext cx="2520280" cy="1944216"/>
          </a:xfrm>
          <a:prstGeom prst="cube">
            <a:avLst/>
          </a:prstGeom>
          <a:solidFill>
            <a:schemeClr val="tx1">
              <a:lumMod val="50000"/>
            </a:schemeClr>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smtClean="0">
                <a:solidFill>
                  <a:schemeClr val="bg1">
                    <a:lumMod val="95000"/>
                    <a:lumOff val="5000"/>
                  </a:schemeClr>
                </a:solidFill>
              </a:rPr>
              <a:t>الربيعي</a:t>
            </a:r>
            <a:endParaRPr lang="ar-SA" sz="4400" dirty="0">
              <a:solidFill>
                <a:schemeClr val="bg1">
                  <a:lumMod val="95000"/>
                  <a:lumOff val="5000"/>
                </a:schemeClr>
              </a:solidFill>
            </a:endParaRPr>
          </a:p>
        </p:txBody>
      </p:sp>
      <p:sp>
        <p:nvSpPr>
          <p:cNvPr id="4" name="مكعب 3"/>
          <p:cNvSpPr/>
          <p:nvPr/>
        </p:nvSpPr>
        <p:spPr>
          <a:xfrm>
            <a:off x="5580112" y="1196752"/>
            <a:ext cx="2520280" cy="1944216"/>
          </a:xfrm>
          <a:prstGeom prst="cube">
            <a:avLst/>
          </a:prstGeom>
          <a:solidFill>
            <a:schemeClr val="tx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t>بعض مسميات المدى</a:t>
            </a:r>
            <a:endParaRPr lang="ar-SA" dirty="0"/>
          </a:p>
        </p:txBody>
      </p:sp>
      <p:sp>
        <p:nvSpPr>
          <p:cNvPr id="5" name="عنوان 4"/>
          <p:cNvSpPr>
            <a:spLocks noGrp="1"/>
          </p:cNvSpPr>
          <p:nvPr>
            <p:ph type="title"/>
          </p:nvPr>
        </p:nvSpPr>
        <p:spPr/>
        <p:txBody>
          <a:bodyPr>
            <a:normAutofit fontScale="90000"/>
          </a:bodyPr>
          <a:lstStyle/>
          <a:p>
            <a:r>
              <a:rPr lang="ar-SA" dirty="0" smtClean="0"/>
              <a:t>تحويل مقياس </a:t>
            </a:r>
            <a:r>
              <a:rPr lang="ar-SA" dirty="0" err="1" smtClean="0"/>
              <a:t>ليكارت</a:t>
            </a:r>
            <a:r>
              <a:rPr lang="ar-SA" dirty="0" smtClean="0"/>
              <a:t> الى فترات</a:t>
            </a:r>
            <a:endParaRPr lang="ar-SA" dirty="0"/>
          </a:p>
        </p:txBody>
      </p:sp>
      <mc:AlternateContent xmlns:mc="http://schemas.openxmlformats.org/markup-compatibility/2006" xmlns:a14="http://schemas.microsoft.com/office/drawing/2010/main">
        <mc:Choice Requires="a14">
          <p:sp>
            <p:nvSpPr>
              <p:cNvPr id="6" name="عنصر نائب للمحتوى 5"/>
              <p:cNvSpPr>
                <a:spLocks noGrp="1"/>
              </p:cNvSpPr>
              <p:nvPr>
                <p:ph idx="1"/>
              </p:nvPr>
            </p:nvSpPr>
            <p:spPr>
              <a:gradFill>
                <a:gsLst>
                  <a:gs pos="0">
                    <a:schemeClr val="bg2">
                      <a:shade val="40000"/>
                      <a:satMod val="150000"/>
                    </a:schemeClr>
                  </a:gs>
                  <a:gs pos="30000">
                    <a:schemeClr val="bg2">
                      <a:shade val="60000"/>
                      <a:satMod val="150000"/>
                    </a:schemeClr>
                  </a:gs>
                  <a:gs pos="100000">
                    <a:schemeClr val="bg2">
                      <a:tint val="83000"/>
                      <a:satMod val="200000"/>
                    </a:schemeClr>
                  </a:gs>
                </a:gsLst>
                <a:lin ang="13000000" scaled="0"/>
              </a:gradFill>
            </p:spPr>
            <p:txBody>
              <a:bodyPr>
                <a:normAutofit fontScale="92500" lnSpcReduction="10000"/>
              </a:bodyPr>
              <a:lstStyle/>
              <a:p>
                <a:r>
                  <a:rPr lang="ar-SA" b="1" dirty="0"/>
                  <a:t>اولا نحسب المدى وهو الفرق بين اكبر قراءة واصغر قراءة كالاتي</a:t>
                </a:r>
                <a:endParaRPr lang="en-US" dirty="0"/>
              </a:p>
              <a:p>
                <a:r>
                  <a:rPr lang="en-US" b="1" dirty="0"/>
                  <a:t>5-1=4</a:t>
                </a:r>
                <a:endParaRPr lang="en-US" dirty="0"/>
              </a:p>
              <a:p>
                <a:r>
                  <a:rPr lang="ar-SA" b="1" dirty="0"/>
                  <a:t>وبعد ذلك يتم احتساب طول الفئة </a:t>
                </a:r>
                <a:endParaRPr lang="en-US" dirty="0"/>
              </a:p>
              <a:p>
                <a:r>
                  <a:rPr lang="ar-SA" b="1" dirty="0"/>
                  <a:t>من خلال تقسيم المدى على عدد </a:t>
                </a:r>
                <a:r>
                  <a:rPr lang="ar-SA" b="1" dirty="0" err="1"/>
                  <a:t>الفائات</a:t>
                </a:r>
                <a:endParaRPr lang="en-US" dirty="0"/>
              </a:p>
              <a:p>
                <a14:m>
                  <m:oMath xmlns:m="http://schemas.openxmlformats.org/officeDocument/2006/math">
                    <m:f>
                      <m:fPr>
                        <m:ctrlPr>
                          <a:rPr lang="en-US" b="1" i="1">
                            <a:latin typeface="Cambria Math" panose="02040503050406030204" pitchFamily="18" charset="0"/>
                          </a:rPr>
                        </m:ctrlPr>
                      </m:fPr>
                      <m:num>
                        <m:r>
                          <a:rPr lang="en-US" b="1" i="1">
                            <a:latin typeface="Cambria Math"/>
                          </a:rPr>
                          <m:t>𝟒</m:t>
                        </m:r>
                      </m:num>
                      <m:den>
                        <m:r>
                          <a:rPr lang="en-US" b="1" i="1">
                            <a:latin typeface="Cambria Math"/>
                          </a:rPr>
                          <m:t>𝟓</m:t>
                        </m:r>
                      </m:den>
                    </m:f>
                    <m:r>
                      <a:rPr lang="en-US" b="1" i="1">
                        <a:latin typeface="Cambria Math"/>
                      </a:rPr>
                      <m:t>=</m:t>
                    </m:r>
                    <m:r>
                      <a:rPr lang="en-US" b="1" i="1">
                        <a:latin typeface="Cambria Math"/>
                      </a:rPr>
                      <m:t>𝟎</m:t>
                    </m:r>
                    <m:r>
                      <a:rPr lang="en-US" b="1" i="1">
                        <a:latin typeface="Cambria Math"/>
                      </a:rPr>
                      <m:t>.</m:t>
                    </m:r>
                    <m:r>
                      <a:rPr lang="en-US" b="1" i="1">
                        <a:latin typeface="Cambria Math"/>
                      </a:rPr>
                      <m:t>𝟖𝟎</m:t>
                    </m:r>
                  </m:oMath>
                </a14:m>
                <a:endParaRPr lang="en-US" dirty="0"/>
              </a:p>
              <a:p>
                <a:r>
                  <a:rPr lang="ar-SA" b="1" dirty="0"/>
                  <a:t>فتكون الفئة الاولى لقيم المتوسط الحسابي من </a:t>
                </a:r>
                <a:r>
                  <a:rPr lang="en-US" b="1" dirty="0"/>
                  <a:t>    1-1.80</a:t>
                </a:r>
                <a:r>
                  <a:rPr lang="ar-SA" b="1" dirty="0"/>
                  <a:t>(</a:t>
                </a:r>
                <a:r>
                  <a:rPr lang="en-US" b="1" dirty="0"/>
                  <a:t>1+0.8</a:t>
                </a:r>
                <a:r>
                  <a:rPr lang="ar-SA" b="1" dirty="0"/>
                  <a:t>)</a:t>
                </a:r>
                <a:endParaRPr lang="en-US" dirty="0"/>
              </a:p>
              <a:p>
                <a:r>
                  <a:rPr lang="ar-SA" b="1" dirty="0"/>
                  <a:t>فيتم الحصول على الجدول التالي </a:t>
                </a:r>
                <a:endParaRPr lang="en-US" dirty="0"/>
              </a:p>
              <a:p>
                <a:pPr marL="36576" indent="0">
                  <a:buNone/>
                </a:pPr>
                <a:endParaRPr lang="ar-SA" dirty="0"/>
              </a:p>
            </p:txBody>
          </p:sp>
        </mc:Choice>
        <mc:Fallback xmlns="">
          <p:sp>
            <p:nvSpPr>
              <p:cNvPr id="6" name="عنصر نائب للمحتوى 5"/>
              <p:cNvSpPr>
                <a:spLocks noGrp="1" noRot="1" noChangeAspect="1" noMove="1" noResize="1" noEditPoints="1" noAdjustHandles="1" noChangeArrowheads="1" noChangeShapeType="1" noTextEdit="1"/>
              </p:cNvSpPr>
              <p:nvPr>
                <p:ph idx="1"/>
              </p:nvPr>
            </p:nvSpPr>
            <p:spPr>
              <a:blipFill rotWithShape="1">
                <a:blip r:embed="rId4"/>
                <a:stretch>
                  <a:fillRect t="-2291" r="-408"/>
                </a:stretch>
              </a:blipFill>
            </p:spPr>
            <p:txBody>
              <a:bodyPr/>
              <a:lstStyle/>
              <a:p>
                <a:r>
                  <a:rPr lang="ar-SA">
                    <a:noFill/>
                  </a:rPr>
                  <a:t> </a:t>
                </a:r>
              </a:p>
            </p:txBody>
          </p:sp>
        </mc:Fallback>
      </mc:AlternateContent>
    </p:spTree>
    <p:extLst>
      <p:ext uri="{BB962C8B-B14F-4D97-AF65-F5344CB8AC3E}">
        <p14:creationId xmlns:p14="http://schemas.microsoft.com/office/powerpoint/2010/main" val="1569379731"/>
      </p:ext>
    </p:extLst>
  </p:cSld>
  <p:clrMapOvr>
    <a:masterClrMapping/>
  </p:clrMapOvr>
  <p:transition spd="slow">
    <p:push dir="u"/>
    <p:sndAc>
      <p:stSnd>
        <p:snd r:embed="rId2" name="chimes.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2354132272"/>
              </p:ext>
            </p:extLst>
          </p:nvPr>
        </p:nvGraphicFramePr>
        <p:xfrm>
          <a:off x="1485265" y="1268757"/>
          <a:ext cx="5411470" cy="3231078"/>
        </p:xfrm>
        <a:graphic>
          <a:graphicData uri="http://schemas.openxmlformats.org/drawingml/2006/table">
            <a:tbl>
              <a:tblPr rtl="1" firstRow="1" firstCol="1" bandRow="1">
                <a:tableStyleId>{5C22544A-7EE6-4342-B048-85BDC9FD1C3A}</a:tableStyleId>
              </a:tblPr>
              <a:tblGrid>
                <a:gridCol w="2705735"/>
                <a:gridCol w="2705735"/>
              </a:tblGrid>
              <a:tr h="538513">
                <a:tc>
                  <a:txBody>
                    <a:bodyPr/>
                    <a:lstStyle/>
                    <a:p>
                      <a:pPr algn="r" rtl="1">
                        <a:lnSpc>
                          <a:spcPct val="115000"/>
                        </a:lnSpc>
                        <a:spcAft>
                          <a:spcPts val="0"/>
                        </a:spcAft>
                      </a:pPr>
                      <a:r>
                        <a:rPr lang="ar-SA" sz="1400">
                          <a:effectLst/>
                        </a:rPr>
                        <a:t>المتوسط المرجح</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ar-SA" sz="1400">
                          <a:effectLst/>
                        </a:rPr>
                        <a:t>المستوى </a:t>
                      </a:r>
                      <a:endParaRPr lang="en-US" sz="1100">
                        <a:effectLst/>
                        <a:latin typeface="Calibri"/>
                        <a:ea typeface="Calibri"/>
                        <a:cs typeface="Arial"/>
                      </a:endParaRPr>
                    </a:p>
                  </a:txBody>
                  <a:tcPr marL="68580" marR="68580" marT="0" marB="0"/>
                </a:tc>
              </a:tr>
              <a:tr h="538513">
                <a:tc>
                  <a:txBody>
                    <a:bodyPr/>
                    <a:lstStyle/>
                    <a:p>
                      <a:pPr algn="r" rtl="1">
                        <a:lnSpc>
                          <a:spcPct val="115000"/>
                        </a:lnSpc>
                        <a:spcAft>
                          <a:spcPts val="0"/>
                        </a:spcAft>
                      </a:pPr>
                      <a:r>
                        <a:rPr lang="ar-SA" sz="1400">
                          <a:effectLst/>
                        </a:rPr>
                        <a:t>من </a:t>
                      </a:r>
                      <a:r>
                        <a:rPr lang="en-US" sz="1400">
                          <a:effectLst/>
                        </a:rPr>
                        <a:t>1</a:t>
                      </a:r>
                      <a:r>
                        <a:rPr lang="ar-SA" sz="1400">
                          <a:effectLst/>
                        </a:rPr>
                        <a:t>الي </a:t>
                      </a:r>
                      <a:r>
                        <a:rPr lang="en-US" sz="1400">
                          <a:effectLst/>
                        </a:rPr>
                        <a:t>1.80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ar-SA" sz="1400">
                          <a:effectLst/>
                        </a:rPr>
                        <a:t>غير موافق على الاطلاق</a:t>
                      </a:r>
                      <a:endParaRPr lang="en-US" sz="1100">
                        <a:effectLst/>
                        <a:latin typeface="Calibri"/>
                        <a:ea typeface="Calibri"/>
                        <a:cs typeface="Arial"/>
                      </a:endParaRPr>
                    </a:p>
                  </a:txBody>
                  <a:tcPr marL="68580" marR="68580" marT="0" marB="0"/>
                </a:tc>
              </a:tr>
              <a:tr h="538513">
                <a:tc>
                  <a:txBody>
                    <a:bodyPr/>
                    <a:lstStyle/>
                    <a:p>
                      <a:pPr algn="r" rtl="1">
                        <a:lnSpc>
                          <a:spcPct val="115000"/>
                        </a:lnSpc>
                        <a:spcAft>
                          <a:spcPts val="0"/>
                        </a:spcAft>
                      </a:pPr>
                      <a:r>
                        <a:rPr lang="ar-SA" sz="1400">
                          <a:effectLst/>
                        </a:rPr>
                        <a:t>من</a:t>
                      </a:r>
                      <a:r>
                        <a:rPr lang="en-US" sz="1400">
                          <a:effectLst/>
                        </a:rPr>
                        <a:t> 1.80</a:t>
                      </a:r>
                      <a:r>
                        <a:rPr lang="ar-SA" sz="1400">
                          <a:effectLst/>
                        </a:rPr>
                        <a:t>الى </a:t>
                      </a:r>
                      <a:r>
                        <a:rPr lang="en-US" sz="1400">
                          <a:effectLst/>
                        </a:rPr>
                        <a:t>2.60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ar-SA" sz="1400">
                          <a:effectLst/>
                        </a:rPr>
                        <a:t>غير موافق</a:t>
                      </a:r>
                      <a:endParaRPr lang="en-US" sz="1100">
                        <a:effectLst/>
                        <a:latin typeface="Calibri"/>
                        <a:ea typeface="Calibri"/>
                        <a:cs typeface="Arial"/>
                      </a:endParaRPr>
                    </a:p>
                  </a:txBody>
                  <a:tcPr marL="68580" marR="68580" marT="0" marB="0"/>
                </a:tc>
              </a:tr>
              <a:tr h="538513">
                <a:tc>
                  <a:txBody>
                    <a:bodyPr/>
                    <a:lstStyle/>
                    <a:p>
                      <a:pPr algn="r" rtl="1">
                        <a:lnSpc>
                          <a:spcPct val="115000"/>
                        </a:lnSpc>
                        <a:spcAft>
                          <a:spcPts val="0"/>
                        </a:spcAft>
                      </a:pPr>
                      <a:r>
                        <a:rPr lang="ar-SA" sz="1400">
                          <a:effectLst/>
                        </a:rPr>
                        <a:t>من </a:t>
                      </a:r>
                      <a:r>
                        <a:rPr lang="en-US" sz="1400">
                          <a:effectLst/>
                        </a:rPr>
                        <a:t>2.60</a:t>
                      </a:r>
                      <a:r>
                        <a:rPr lang="ar-SA" sz="1400">
                          <a:effectLst/>
                        </a:rPr>
                        <a:t> الي  </a:t>
                      </a:r>
                      <a:r>
                        <a:rPr lang="en-US" sz="1400">
                          <a:effectLst/>
                        </a:rPr>
                        <a:t>3.40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ar-SA" sz="1400">
                          <a:effectLst/>
                        </a:rPr>
                        <a:t>محايد </a:t>
                      </a:r>
                      <a:endParaRPr lang="en-US" sz="1100">
                        <a:effectLst/>
                        <a:latin typeface="Calibri"/>
                        <a:ea typeface="Calibri"/>
                        <a:cs typeface="Arial"/>
                      </a:endParaRPr>
                    </a:p>
                  </a:txBody>
                  <a:tcPr marL="68580" marR="68580" marT="0" marB="0"/>
                </a:tc>
              </a:tr>
              <a:tr h="538513">
                <a:tc>
                  <a:txBody>
                    <a:bodyPr/>
                    <a:lstStyle/>
                    <a:p>
                      <a:pPr algn="r" rtl="1">
                        <a:lnSpc>
                          <a:spcPct val="115000"/>
                        </a:lnSpc>
                        <a:spcAft>
                          <a:spcPts val="0"/>
                        </a:spcAft>
                      </a:pPr>
                      <a:r>
                        <a:rPr lang="ar-SA" sz="1400">
                          <a:effectLst/>
                        </a:rPr>
                        <a:t>من </a:t>
                      </a:r>
                      <a:r>
                        <a:rPr lang="en-US" sz="1400">
                          <a:effectLst/>
                        </a:rPr>
                        <a:t>3.41</a:t>
                      </a:r>
                      <a:r>
                        <a:rPr lang="ar-SA" sz="1400">
                          <a:effectLst/>
                        </a:rPr>
                        <a:t> الى </a:t>
                      </a:r>
                      <a:r>
                        <a:rPr lang="en-US" sz="1400">
                          <a:effectLst/>
                        </a:rPr>
                        <a:t>4. 20</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ar-SA" sz="1400">
                          <a:effectLst/>
                        </a:rPr>
                        <a:t>موافق</a:t>
                      </a:r>
                      <a:endParaRPr lang="en-US" sz="1100">
                        <a:effectLst/>
                        <a:latin typeface="Calibri"/>
                        <a:ea typeface="Calibri"/>
                        <a:cs typeface="Arial"/>
                      </a:endParaRPr>
                    </a:p>
                  </a:txBody>
                  <a:tcPr marL="68580" marR="68580" marT="0" marB="0"/>
                </a:tc>
              </a:tr>
              <a:tr h="538513">
                <a:tc>
                  <a:txBody>
                    <a:bodyPr/>
                    <a:lstStyle/>
                    <a:p>
                      <a:pPr algn="r" rtl="1">
                        <a:lnSpc>
                          <a:spcPct val="115000"/>
                        </a:lnSpc>
                        <a:spcAft>
                          <a:spcPts val="0"/>
                        </a:spcAft>
                      </a:pPr>
                      <a:r>
                        <a:rPr lang="ar-SA" sz="1400">
                          <a:effectLst/>
                        </a:rPr>
                        <a:t>من </a:t>
                      </a:r>
                      <a:r>
                        <a:rPr lang="en-US" sz="1400">
                          <a:effectLst/>
                        </a:rPr>
                        <a:t>4.21</a:t>
                      </a:r>
                      <a:r>
                        <a:rPr lang="ar-SA" sz="1400">
                          <a:effectLst/>
                        </a:rPr>
                        <a:t> الى </a:t>
                      </a:r>
                      <a:r>
                        <a:rPr lang="en-US" sz="1400">
                          <a:effectLst/>
                        </a:rPr>
                        <a:t>5</a:t>
                      </a:r>
                      <a:endParaRPr lang="en-US" sz="1100">
                        <a:effectLst/>
                        <a:latin typeface="Calibri"/>
                        <a:ea typeface="Calibri"/>
                        <a:cs typeface="Arial"/>
                      </a:endParaRPr>
                    </a:p>
                  </a:txBody>
                  <a:tcPr marL="68580" marR="68580" marT="0" marB="0"/>
                </a:tc>
                <a:tc>
                  <a:txBody>
                    <a:bodyPr/>
                    <a:lstStyle/>
                    <a:p>
                      <a:pPr algn="r" rtl="1">
                        <a:lnSpc>
                          <a:spcPct val="115000"/>
                        </a:lnSpc>
                        <a:spcAft>
                          <a:spcPts val="0"/>
                        </a:spcAft>
                      </a:pPr>
                      <a:r>
                        <a:rPr lang="ar-SA" sz="1400" dirty="0">
                          <a:effectLst/>
                        </a:rPr>
                        <a:t>موافق تماما</a:t>
                      </a:r>
                      <a:endParaRPr lang="en-US" sz="1100" dirty="0">
                        <a:effectLst/>
                        <a:latin typeface="Calibri"/>
                        <a:ea typeface="Calibri"/>
                        <a:cs typeface="Arial"/>
                      </a:endParaRPr>
                    </a:p>
                  </a:txBody>
                  <a:tcPr marL="68580" marR="68580" marT="0" marB="0"/>
                </a:tc>
              </a:tr>
            </a:tbl>
          </a:graphicData>
        </a:graphic>
      </p:graphicFrame>
      <p:sp>
        <p:nvSpPr>
          <p:cNvPr id="3" name="Rectangle 1"/>
          <p:cNvSpPr>
            <a:spLocks noChangeArrowheads="1"/>
          </p:cNvSpPr>
          <p:nvPr/>
        </p:nvSpPr>
        <p:spPr bwMode="auto">
          <a:xfrm>
            <a:off x="1485900" y="31273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Calibri" pitchFamily="34" charset="0"/>
                <a:ea typeface="Calibri" pitchFamily="34" charset="0"/>
                <a:cs typeface="Arial" pitchFamily="34" charset="0"/>
              </a:rPr>
              <a:t>فيتم الحصول على الجدول التالي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6814334"/>
      </p:ext>
    </p:extLst>
  </p:cSld>
  <p:clrMapOvr>
    <a:masterClrMapping/>
  </p:clrMapOvr>
  <p:transition spd="slow">
    <p:push dir="u"/>
    <p:sndAc>
      <p:stSnd>
        <p:snd r:embed="rId2" name="chimes.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7" name="مخطط انسيابي: قرار 6"/>
          <p:cNvSpPr/>
          <p:nvPr/>
        </p:nvSpPr>
        <p:spPr>
          <a:xfrm>
            <a:off x="5580112" y="476672"/>
            <a:ext cx="3024336" cy="1080120"/>
          </a:xfrm>
          <a:prstGeom prst="flowChartDecision">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rgbClr val="002060"/>
                </a:solidFill>
              </a:rPr>
              <a:t>مثال </a:t>
            </a:r>
            <a:r>
              <a:rPr lang="ar-SA" b="1" dirty="0" err="1" smtClean="0">
                <a:solidFill>
                  <a:srgbClr val="002060"/>
                </a:solidFill>
              </a:rPr>
              <a:t>للاستفداة</a:t>
            </a:r>
            <a:r>
              <a:rPr lang="ar-SA" b="1" dirty="0" smtClean="0">
                <a:solidFill>
                  <a:srgbClr val="002060"/>
                </a:solidFill>
              </a:rPr>
              <a:t> من تحويل الى فترات</a:t>
            </a:r>
            <a:endParaRPr lang="ar-SA" b="1" dirty="0">
              <a:solidFill>
                <a:srgbClr val="002060"/>
              </a:solidFill>
            </a:endParaRPr>
          </a:p>
        </p:txBody>
      </p:sp>
      <p:sp>
        <p:nvSpPr>
          <p:cNvPr id="2" name="مستطيل 1"/>
          <p:cNvSpPr/>
          <p:nvPr/>
        </p:nvSpPr>
        <p:spPr>
          <a:xfrm>
            <a:off x="2286000" y="2136339"/>
            <a:ext cx="6030416" cy="2031325"/>
          </a:xfrm>
          <a:prstGeom prst="rect">
            <a:avLst/>
          </a:prstGeom>
        </p:spPr>
        <p:txBody>
          <a:bodyPr wrap="square">
            <a:spAutoFit/>
          </a:bodyPr>
          <a:lstStyle/>
          <a:p>
            <a:r>
              <a:rPr lang="ar-SA" b="1" dirty="0" smtClean="0"/>
              <a:t> </a:t>
            </a:r>
            <a:endParaRPr lang="en-US" dirty="0"/>
          </a:p>
          <a:p>
            <a:r>
              <a:rPr lang="ar-SA" b="1" dirty="0">
                <a:solidFill>
                  <a:schemeClr val="accent2">
                    <a:lumMod val="60000"/>
                    <a:lumOff val="40000"/>
                  </a:schemeClr>
                </a:solidFill>
              </a:rPr>
              <a:t>ولتوضيح اهمية ذلك نضرب المثال التالي </a:t>
            </a:r>
            <a:endParaRPr lang="en-US" dirty="0">
              <a:solidFill>
                <a:schemeClr val="accent2">
                  <a:lumMod val="60000"/>
                  <a:lumOff val="40000"/>
                </a:schemeClr>
              </a:solidFill>
            </a:endParaRPr>
          </a:p>
          <a:p>
            <a:r>
              <a:rPr lang="ar-SA" b="1" dirty="0">
                <a:solidFill>
                  <a:schemeClr val="accent2">
                    <a:lumMod val="60000"/>
                    <a:lumOff val="40000"/>
                  </a:schemeClr>
                </a:solidFill>
              </a:rPr>
              <a:t>ففي حالة الحصول متوسط عبارات الطلاب حول المحور الاول </a:t>
            </a:r>
            <a:r>
              <a:rPr lang="en-US" b="1" dirty="0">
                <a:solidFill>
                  <a:schemeClr val="accent2">
                    <a:lumMod val="60000"/>
                    <a:lumOff val="40000"/>
                  </a:schemeClr>
                </a:solidFill>
              </a:rPr>
              <a:t>3.77</a:t>
            </a:r>
            <a:r>
              <a:rPr lang="ar-SA" b="1" dirty="0">
                <a:solidFill>
                  <a:schemeClr val="accent2">
                    <a:lumMod val="60000"/>
                    <a:lumOff val="40000"/>
                  </a:schemeClr>
                </a:solidFill>
              </a:rPr>
              <a:t> فتكون النتيجة موافق</a:t>
            </a:r>
            <a:endParaRPr lang="en-US" dirty="0">
              <a:solidFill>
                <a:schemeClr val="accent2">
                  <a:lumMod val="60000"/>
                  <a:lumOff val="40000"/>
                </a:schemeClr>
              </a:solidFill>
            </a:endParaRPr>
          </a:p>
          <a:p>
            <a:r>
              <a:rPr lang="ar-SA" b="1" dirty="0">
                <a:solidFill>
                  <a:schemeClr val="accent2">
                    <a:lumMod val="60000"/>
                    <a:lumOff val="40000"/>
                  </a:schemeClr>
                </a:solidFill>
              </a:rPr>
              <a:t>وفي حالة الحصول على متوسط عبارات الطلاب للمحور الرابع </a:t>
            </a:r>
            <a:r>
              <a:rPr lang="en-US" b="1" dirty="0">
                <a:solidFill>
                  <a:schemeClr val="accent2">
                    <a:lumMod val="60000"/>
                    <a:lumOff val="40000"/>
                  </a:schemeClr>
                </a:solidFill>
              </a:rPr>
              <a:t>4.23</a:t>
            </a:r>
            <a:r>
              <a:rPr lang="ar-SA" b="1" dirty="0">
                <a:solidFill>
                  <a:schemeClr val="accent2">
                    <a:lumMod val="60000"/>
                    <a:lumOff val="40000"/>
                  </a:schemeClr>
                </a:solidFill>
              </a:rPr>
              <a:t> فتكون النتيجة هي موافق تماما </a:t>
            </a:r>
            <a:endParaRPr lang="en-US" dirty="0">
              <a:solidFill>
                <a:schemeClr val="accent2">
                  <a:lumMod val="60000"/>
                  <a:lumOff val="40000"/>
                </a:schemeClr>
              </a:solidFill>
            </a:endParaRPr>
          </a:p>
          <a:p>
            <a:r>
              <a:rPr lang="ar-SA" b="1" dirty="0">
                <a:solidFill>
                  <a:schemeClr val="accent2">
                    <a:lumMod val="60000"/>
                    <a:lumOff val="40000"/>
                  </a:schemeClr>
                </a:solidFill>
              </a:rPr>
              <a:t>وهكذا </a:t>
            </a:r>
            <a:endParaRPr lang="en-US" dirty="0">
              <a:solidFill>
                <a:schemeClr val="accent2">
                  <a:lumMod val="60000"/>
                  <a:lumOff val="40000"/>
                </a:schemeClr>
              </a:solidFill>
            </a:endParaRPr>
          </a:p>
        </p:txBody>
      </p:sp>
    </p:spTree>
    <p:extLst>
      <p:ext uri="{BB962C8B-B14F-4D97-AF65-F5344CB8AC3E}">
        <p14:creationId xmlns:p14="http://schemas.microsoft.com/office/powerpoint/2010/main" val="3498384680"/>
      </p:ext>
    </p:extLst>
  </p:cSld>
  <p:clrMapOvr>
    <a:masterClrMapping/>
  </p:clrMapOvr>
  <p:transition spd="slow">
    <p:push dir="u"/>
    <p:sndAc>
      <p:stSnd>
        <p:snd r:embed="rId2" name="chimes.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مستطيل 1"/>
          <p:cNvSpPr/>
          <p:nvPr/>
        </p:nvSpPr>
        <p:spPr>
          <a:xfrm>
            <a:off x="2286000" y="2967335"/>
            <a:ext cx="4572000" cy="923330"/>
          </a:xfrm>
          <a:prstGeom prst="rect">
            <a:avLst/>
          </a:prstGeom>
        </p:spPr>
        <p:txBody>
          <a:bodyPr>
            <a:spAutoFit/>
          </a:bodyPr>
          <a:lstStyle/>
          <a:p>
            <a:r>
              <a:rPr lang="ar-SA" b="1" dirty="0"/>
              <a:t>الان </a:t>
            </a:r>
            <a:r>
              <a:rPr lang="ar-SA" b="1" dirty="0" err="1"/>
              <a:t>نبدا</a:t>
            </a:r>
            <a:r>
              <a:rPr lang="ar-SA" b="1" dirty="0"/>
              <a:t> الخطوة الاولى وهي معرفة صدق وثبات </a:t>
            </a:r>
            <a:r>
              <a:rPr lang="ar-SA" b="1" dirty="0" err="1"/>
              <a:t>الاستبانةوذلك</a:t>
            </a:r>
            <a:r>
              <a:rPr lang="ar-SA" b="1" dirty="0"/>
              <a:t>  لمحاور الاستبانة </a:t>
            </a:r>
            <a:endParaRPr lang="ar-SA" dirty="0"/>
          </a:p>
        </p:txBody>
      </p:sp>
    </p:spTree>
    <p:extLst>
      <p:ext uri="{BB962C8B-B14F-4D97-AF65-F5344CB8AC3E}">
        <p14:creationId xmlns:p14="http://schemas.microsoft.com/office/powerpoint/2010/main" val="2591240333"/>
      </p:ext>
    </p:extLst>
  </p:cSld>
  <p:clrMapOvr>
    <a:masterClrMapping/>
  </p:clrMapOvr>
  <p:transition spd="slow">
    <p:push dir="u"/>
    <p:sndAc>
      <p:stSnd>
        <p:snd r:embed="rId2" name="chimes.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ماذا يقصد بصدق وثبات الاستبانة </a:t>
            </a:r>
            <a:endParaRPr lang="ar-SA" dirty="0"/>
          </a:p>
        </p:txBody>
      </p:sp>
      <p:sp>
        <p:nvSpPr>
          <p:cNvPr id="3" name="عنصر نائب للمحتوى 2"/>
          <p:cNvSpPr>
            <a:spLocks noGrp="1"/>
          </p:cNvSpPr>
          <p:nvPr>
            <p:ph idx="1"/>
          </p:nvPr>
        </p:nvSpPr>
        <p:spPr/>
        <p:txBody>
          <a:bodyPr/>
          <a:lstStyle/>
          <a:p>
            <a:r>
              <a:rPr lang="ar-SA" dirty="0" smtClean="0"/>
              <a:t>يقصد به هل المقياس فعلا يقوم بقياس ما تم وضعه له ام ان هنالك خطأ في وضع واحد او كثر من الاسئلة  وهي اهم خطوة يقوم بها الباحث </a:t>
            </a:r>
            <a:r>
              <a:rPr lang="ar-SA" dirty="0" err="1" smtClean="0"/>
              <a:t>لانها</a:t>
            </a:r>
            <a:r>
              <a:rPr lang="ar-SA" dirty="0" smtClean="0"/>
              <a:t> تعمل على لفت انتباهه الى وجود عدم فهم ربما من قبل بعض المشاركين في الاستبانة للمقصود بالسؤال او الفقرة ضمن محور ما</a:t>
            </a:r>
            <a:endParaRPr lang="ar-SA" dirty="0"/>
          </a:p>
        </p:txBody>
      </p:sp>
    </p:spTree>
    <p:extLst>
      <p:ext uri="{BB962C8B-B14F-4D97-AF65-F5344CB8AC3E}">
        <p14:creationId xmlns:p14="http://schemas.microsoft.com/office/powerpoint/2010/main" val="89449572"/>
      </p:ext>
    </p:extLst>
  </p:cSld>
  <p:clrMapOvr>
    <a:masterClrMapping/>
  </p:clrMapOvr>
  <p:transition spd="slow">
    <p:push dir="u"/>
    <p:sndAc>
      <p:stSnd>
        <p:snd r:embed="rId2" name="chimes.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dirty="0" smtClean="0"/>
              <a:t>نشاط 1</a:t>
            </a:r>
            <a:endParaRPr lang="ar-SA" dirty="0"/>
          </a:p>
        </p:txBody>
      </p:sp>
      <p:sp>
        <p:nvSpPr>
          <p:cNvPr id="3" name="عنصر نائب للمحتوى 2"/>
          <p:cNvSpPr>
            <a:spLocks noGrp="1"/>
          </p:cNvSpPr>
          <p:nvPr>
            <p:ph idx="1"/>
          </p:nvPr>
        </p:nvSpPr>
        <p:spPr/>
        <p:txBody>
          <a:bodyPr/>
          <a:lstStyle/>
          <a:p>
            <a:r>
              <a:rPr lang="ar-SA" dirty="0"/>
              <a:t>ماذا يقصد </a:t>
            </a:r>
            <a:r>
              <a:rPr lang="ar-SA" dirty="0" smtClean="0"/>
              <a:t>بالفروض </a:t>
            </a:r>
            <a:r>
              <a:rPr lang="ar-SA" dirty="0"/>
              <a:t>وكيف ومتى  يتم  صياغتها</a:t>
            </a:r>
          </a:p>
          <a:p>
            <a:endParaRPr lang="ar-SA" dirty="0"/>
          </a:p>
          <a:p>
            <a:r>
              <a:rPr lang="ar-SA" dirty="0"/>
              <a:t>ايهما </a:t>
            </a:r>
            <a:r>
              <a:rPr lang="ar-SA" dirty="0" err="1"/>
              <a:t>ياتي</a:t>
            </a:r>
            <a:r>
              <a:rPr lang="ar-SA" dirty="0"/>
              <a:t> اولا السؤال ام الفرض ؟؟؟ </a:t>
            </a:r>
          </a:p>
          <a:p>
            <a:endParaRPr lang="ar-SA" dirty="0"/>
          </a:p>
        </p:txBody>
      </p:sp>
    </p:spTree>
    <p:extLst>
      <p:ext uri="{BB962C8B-B14F-4D97-AF65-F5344CB8AC3E}">
        <p14:creationId xmlns:p14="http://schemas.microsoft.com/office/powerpoint/2010/main" val="3454092818"/>
      </p:ext>
    </p:extLst>
  </p:cSld>
  <p:clrMapOvr>
    <a:masterClrMapping/>
  </p:clrMapOvr>
  <p:transition spd="slow">
    <p:push dir="u"/>
    <p:sndAc>
      <p:stSnd>
        <p:snd r:embed="rId2" name="chimes.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r>
              <a:rPr lang="ar-SA" dirty="0" smtClean="0"/>
              <a:t>ويقصد بالاتساق معرفة تناسق الاسئلة داخل المحور مع المحور بصورة عامة </a:t>
            </a:r>
          </a:p>
          <a:p>
            <a:endParaRPr lang="ar-SA" dirty="0" smtClean="0"/>
          </a:p>
          <a:p>
            <a:pPr marL="36576" indent="0">
              <a:buNone/>
            </a:pPr>
            <a:r>
              <a:rPr lang="ar-SA" dirty="0" smtClean="0"/>
              <a:t>خطوات العمل </a:t>
            </a:r>
            <a:r>
              <a:rPr lang="en-US" dirty="0" smtClean="0"/>
              <a:t>analyze-scale-</a:t>
            </a:r>
            <a:r>
              <a:rPr lang="en-US" dirty="0" err="1" smtClean="0"/>
              <a:t>relability</a:t>
            </a:r>
            <a:r>
              <a:rPr lang="en-US" dirty="0" smtClean="0"/>
              <a:t> </a:t>
            </a:r>
          </a:p>
          <a:p>
            <a:pPr marL="36576" indent="0">
              <a:buNone/>
            </a:pPr>
            <a:r>
              <a:rPr lang="ar-SA" dirty="0" smtClean="0"/>
              <a:t>يتم ادخال فقرات المحور الثلاثة الاولى  </a:t>
            </a:r>
            <a:r>
              <a:rPr lang="ar-SA" dirty="0" err="1" smtClean="0"/>
              <a:t>ونتاكد</a:t>
            </a:r>
            <a:r>
              <a:rPr lang="ar-SA" dirty="0" smtClean="0"/>
              <a:t> بان النموذج معرف الفا </a:t>
            </a:r>
            <a:r>
              <a:rPr lang="ar-SA" dirty="0" err="1" smtClean="0"/>
              <a:t>كرونباخ</a:t>
            </a:r>
            <a:r>
              <a:rPr lang="ar-SA" dirty="0" smtClean="0"/>
              <a:t> والضغط على </a:t>
            </a:r>
            <a:r>
              <a:rPr lang="en-US" dirty="0" smtClean="0"/>
              <a:t>ok</a:t>
            </a:r>
            <a:endParaRPr lang="ar-SA" dirty="0"/>
          </a:p>
        </p:txBody>
      </p:sp>
    </p:spTree>
    <p:extLst>
      <p:ext uri="{BB962C8B-B14F-4D97-AF65-F5344CB8AC3E}">
        <p14:creationId xmlns:p14="http://schemas.microsoft.com/office/powerpoint/2010/main" val="1718223121"/>
      </p:ext>
    </p:extLst>
  </p:cSld>
  <p:clrMapOvr>
    <a:masterClrMapping/>
  </p:clrMapOvr>
  <p:transition spd="slow">
    <p:push dir="u"/>
    <p:sndAc>
      <p:stSnd>
        <p:snd r:embed="rId2" name="chimes.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تفسير النتائج </a:t>
            </a:r>
            <a:endParaRPr lang="ar-SA" dirty="0"/>
          </a:p>
        </p:txBody>
      </p:sp>
      <p:sp>
        <p:nvSpPr>
          <p:cNvPr id="3" name="عنصر نائب للمحتوى 2"/>
          <p:cNvSpPr>
            <a:spLocks noGrp="1"/>
          </p:cNvSpPr>
          <p:nvPr>
            <p:ph idx="1"/>
          </p:nvPr>
        </p:nvSpPr>
        <p:spPr/>
        <p:txBody>
          <a:bodyPr/>
          <a:lstStyle/>
          <a:p>
            <a:r>
              <a:rPr lang="ar-SA" dirty="0" smtClean="0"/>
              <a:t>اذا كان معمل الفا بين </a:t>
            </a:r>
            <a:r>
              <a:rPr lang="en-US" dirty="0" smtClean="0"/>
              <a:t>0.60-0.70</a:t>
            </a:r>
            <a:r>
              <a:rPr lang="ar-SA" dirty="0" smtClean="0"/>
              <a:t> فتكون الاستبانة صادقة وثابتة بمعنى انه لا يوجد سؤال تمت الاجابة عليه بسبب عدم الفهم من قبل المشارك في الاستبيان </a:t>
            </a:r>
          </a:p>
          <a:p>
            <a:r>
              <a:rPr lang="ar-SA" dirty="0" smtClean="0"/>
              <a:t>واذا كان اقل من ذلك نعود  الى التحليل من جديد ونختار من</a:t>
            </a:r>
            <a:r>
              <a:rPr lang="en-US" dirty="0" smtClean="0"/>
              <a:t>statistics</a:t>
            </a:r>
            <a:r>
              <a:rPr lang="ar-SA" dirty="0" smtClean="0"/>
              <a:t> المعامل اذا تم حذف احد الاسئلة </a:t>
            </a:r>
            <a:r>
              <a:rPr lang="en-US" dirty="0" smtClean="0"/>
              <a:t>scale if item deleted</a:t>
            </a:r>
            <a:r>
              <a:rPr lang="ar-SA" dirty="0" smtClean="0"/>
              <a:t> ليرتفع المعامل بحذف الحد الاسئلة التي تسببت في ضعف الثبات </a:t>
            </a:r>
            <a:endParaRPr lang="ar-SA" dirty="0"/>
          </a:p>
        </p:txBody>
      </p:sp>
    </p:spTree>
    <p:extLst>
      <p:ext uri="{BB962C8B-B14F-4D97-AF65-F5344CB8AC3E}">
        <p14:creationId xmlns:p14="http://schemas.microsoft.com/office/powerpoint/2010/main" val="2663634287"/>
      </p:ext>
    </p:extLst>
  </p:cSld>
  <p:clrMapOvr>
    <a:masterClrMapping/>
  </p:clrMapOvr>
  <p:transition spd="slow">
    <p:push dir="u"/>
    <p:sndAc>
      <p:stSnd>
        <p:snd r:embed="rId2" name="chimes.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حساب الاتساق الداخلي  </a:t>
            </a:r>
            <a:endParaRPr lang="ar-SA" dirty="0"/>
          </a:p>
        </p:txBody>
      </p:sp>
      <p:sp>
        <p:nvSpPr>
          <p:cNvPr id="3" name="عنصر نائب للمحتوى 2"/>
          <p:cNvSpPr>
            <a:spLocks noGrp="1"/>
          </p:cNvSpPr>
          <p:nvPr>
            <p:ph idx="1"/>
          </p:nvPr>
        </p:nvSpPr>
        <p:spPr/>
        <p:txBody>
          <a:bodyPr/>
          <a:lstStyle/>
          <a:p>
            <a:r>
              <a:rPr lang="ar-SA" dirty="0" smtClean="0"/>
              <a:t>يتم استخدام تحليل الارتباط لمعرفة اتساق او ارتباط كل عبارة من عبارات الاستبانة مع المحور بشكل عام</a:t>
            </a:r>
          </a:p>
          <a:p>
            <a:r>
              <a:rPr lang="en-US" dirty="0" smtClean="0"/>
              <a:t>Analyze—correlate –</a:t>
            </a:r>
            <a:endParaRPr lang="ar-SA" dirty="0" smtClean="0"/>
          </a:p>
          <a:p>
            <a:r>
              <a:rPr lang="ar-SA" dirty="0" smtClean="0"/>
              <a:t>يتم ادخال عبارات المحورة واحدة تلو الاخرى ثم ادخال متغير المحور </a:t>
            </a:r>
            <a:r>
              <a:rPr lang="en-US" dirty="0" smtClean="0"/>
              <a:t>-</a:t>
            </a:r>
            <a:endParaRPr lang="ar-SA" dirty="0"/>
          </a:p>
        </p:txBody>
      </p:sp>
    </p:spTree>
    <p:extLst>
      <p:ext uri="{BB962C8B-B14F-4D97-AF65-F5344CB8AC3E}">
        <p14:creationId xmlns:p14="http://schemas.microsoft.com/office/powerpoint/2010/main" val="3487874746"/>
      </p:ext>
    </p:extLst>
  </p:cSld>
  <p:clrMapOvr>
    <a:masterClrMapping/>
  </p:clrMapOvr>
  <p:transition spd="slow">
    <p:push dir="u"/>
    <p:sndAc>
      <p:stSnd>
        <p:snd r:embed="rId2" name="chimes.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تفسير النتائج </a:t>
            </a:r>
            <a:endParaRPr lang="ar-SA" dirty="0"/>
          </a:p>
        </p:txBody>
      </p:sp>
      <p:sp>
        <p:nvSpPr>
          <p:cNvPr id="3" name="عنصر نائب للمحتوى 2"/>
          <p:cNvSpPr>
            <a:spLocks noGrp="1"/>
          </p:cNvSpPr>
          <p:nvPr>
            <p:ph idx="1"/>
          </p:nvPr>
        </p:nvSpPr>
        <p:spPr/>
        <p:txBody>
          <a:bodyPr/>
          <a:lstStyle/>
          <a:p>
            <a:r>
              <a:rPr lang="ar-SA" dirty="0" smtClean="0"/>
              <a:t>تظهر </a:t>
            </a:r>
            <a:r>
              <a:rPr lang="ar-SA" dirty="0" err="1" smtClean="0"/>
              <a:t>لنامصفوفة</a:t>
            </a:r>
            <a:r>
              <a:rPr lang="ar-SA" dirty="0" smtClean="0"/>
              <a:t> مربعة مدخلاتها عبارة عن درجة ارتباط كل عبارة مع المحور بشكل عام </a:t>
            </a:r>
          </a:p>
          <a:p>
            <a:r>
              <a:rPr lang="ar-SA" dirty="0" smtClean="0"/>
              <a:t>كلما اقتربت  القيمة من </a:t>
            </a:r>
            <a:r>
              <a:rPr lang="en-US" dirty="0" smtClean="0"/>
              <a:t>1</a:t>
            </a:r>
            <a:r>
              <a:rPr lang="ar-SA" dirty="0" smtClean="0"/>
              <a:t> فان العلاقة قوية والاتساق مرتفع</a:t>
            </a:r>
            <a:endParaRPr lang="ar-SA" dirty="0"/>
          </a:p>
        </p:txBody>
      </p:sp>
    </p:spTree>
    <p:extLst>
      <p:ext uri="{BB962C8B-B14F-4D97-AF65-F5344CB8AC3E}">
        <p14:creationId xmlns:p14="http://schemas.microsoft.com/office/powerpoint/2010/main" val="741399184"/>
      </p:ext>
    </p:extLst>
  </p:cSld>
  <p:clrMapOvr>
    <a:masterClrMapping/>
  </p:clrMapOvr>
  <p:transition spd="slow">
    <p:push dir="u"/>
    <p:sndAc>
      <p:stSnd>
        <p:snd r:embed="rId2" name="chimes.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63688" y="2636912"/>
            <a:ext cx="6161112" cy="1584176"/>
          </a:xfrm>
        </p:spPr>
        <p:txBody>
          <a:bodyPr>
            <a:normAutofit fontScale="90000"/>
          </a:bodyPr>
          <a:lstStyle/>
          <a:p>
            <a:r>
              <a:rPr lang="ar-SA" b="1" dirty="0"/>
              <a:t>اجراء ال تحليل الوصفي لكل من الاسئلة الغير متعلقة بمحاور الدراسة </a:t>
            </a:r>
            <a:r>
              <a:rPr lang="en-US" dirty="0"/>
              <a:t/>
            </a:r>
            <a:br>
              <a:rPr lang="en-US" dirty="0"/>
            </a:br>
            <a:r>
              <a:rPr lang="ar-SA" b="1" dirty="0"/>
              <a:t>الجنس الدخل القسم </a:t>
            </a:r>
            <a:r>
              <a:rPr lang="en-US" dirty="0"/>
              <a:t/>
            </a:r>
            <a:br>
              <a:rPr lang="en-US" dirty="0"/>
            </a:br>
            <a:endParaRPr lang="ar-SA" dirty="0"/>
          </a:p>
        </p:txBody>
      </p:sp>
      <p:sp>
        <p:nvSpPr>
          <p:cNvPr id="3" name="عنصر نائب للمحتوى 2"/>
          <p:cNvSpPr>
            <a:spLocks noGrp="1"/>
          </p:cNvSpPr>
          <p:nvPr>
            <p:ph idx="1"/>
          </p:nvPr>
        </p:nvSpPr>
        <p:spPr/>
        <p:txBody>
          <a:bodyPr/>
          <a:lstStyle/>
          <a:p>
            <a:endParaRPr lang="ar-SA" dirty="0"/>
          </a:p>
        </p:txBody>
      </p:sp>
    </p:spTree>
    <p:extLst>
      <p:ext uri="{BB962C8B-B14F-4D97-AF65-F5344CB8AC3E}">
        <p14:creationId xmlns:p14="http://schemas.microsoft.com/office/powerpoint/2010/main" val="3600774762"/>
      </p:ext>
    </p:extLst>
  </p:cSld>
  <p:clrMapOvr>
    <a:masterClrMapping/>
  </p:clrMapOvr>
  <p:transition spd="slow">
    <p:push dir="u"/>
    <p:sndAc>
      <p:stSnd>
        <p:snd r:embed="rId2" name="chimes.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طريقة الاجراء </a:t>
            </a:r>
            <a:endParaRPr lang="ar-SA" dirty="0"/>
          </a:p>
        </p:txBody>
      </p:sp>
      <p:sp>
        <p:nvSpPr>
          <p:cNvPr id="3" name="عنصر نائب للمحتوى 2"/>
          <p:cNvSpPr>
            <a:spLocks noGrp="1"/>
          </p:cNvSpPr>
          <p:nvPr>
            <p:ph idx="1"/>
          </p:nvPr>
        </p:nvSpPr>
        <p:spPr/>
        <p:txBody>
          <a:bodyPr/>
          <a:lstStyle/>
          <a:p>
            <a:r>
              <a:rPr lang="ar-SA" dirty="0" smtClean="0"/>
              <a:t>يتم ذلك باستخدام </a:t>
            </a:r>
            <a:r>
              <a:rPr lang="en-US" dirty="0" smtClean="0"/>
              <a:t>analyze –descriptive –frequencies</a:t>
            </a:r>
            <a:r>
              <a:rPr lang="ar-SA" dirty="0" smtClean="0"/>
              <a:t>  ونختار كل الاسئلة الموجودة على القائمة </a:t>
            </a:r>
            <a:r>
              <a:rPr lang="ar-SA" dirty="0" err="1" smtClean="0"/>
              <a:t>ونتاكد</a:t>
            </a:r>
            <a:r>
              <a:rPr lang="ar-SA" dirty="0" smtClean="0"/>
              <a:t> من اختيار</a:t>
            </a:r>
            <a:r>
              <a:rPr lang="en-US" dirty="0" smtClean="0"/>
              <a:t>mean ,</a:t>
            </a:r>
            <a:r>
              <a:rPr lang="en-US" dirty="0" err="1" smtClean="0"/>
              <a:t>standerd</a:t>
            </a:r>
            <a:r>
              <a:rPr lang="en-US" dirty="0" smtClean="0"/>
              <a:t> </a:t>
            </a:r>
            <a:r>
              <a:rPr lang="en-US" dirty="0" err="1" smtClean="0"/>
              <a:t>devation</a:t>
            </a:r>
            <a:endParaRPr lang="ar-SA" dirty="0"/>
          </a:p>
        </p:txBody>
      </p:sp>
    </p:spTree>
    <p:extLst>
      <p:ext uri="{BB962C8B-B14F-4D97-AF65-F5344CB8AC3E}">
        <p14:creationId xmlns:p14="http://schemas.microsoft.com/office/powerpoint/2010/main" val="4199254219"/>
      </p:ext>
    </p:extLst>
  </p:cSld>
  <p:clrMapOvr>
    <a:masterClrMapping/>
  </p:clrMapOvr>
  <p:transition spd="slow">
    <p:push dir="u"/>
    <p:sndAc>
      <p:stSnd>
        <p:snd r:embed="rId2" name="chimes.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تفسير النتائج وتلخيصها </a:t>
            </a:r>
            <a:endParaRPr lang="ar-SA" dirty="0"/>
          </a:p>
        </p:txBody>
      </p:sp>
      <p:sp>
        <p:nvSpPr>
          <p:cNvPr id="3" name="عنصر نائب للمحتوى 2"/>
          <p:cNvSpPr>
            <a:spLocks noGrp="1"/>
          </p:cNvSpPr>
          <p:nvPr>
            <p:ph idx="1"/>
          </p:nvPr>
        </p:nvSpPr>
        <p:spPr/>
        <p:txBody>
          <a:bodyPr/>
          <a:lstStyle/>
          <a:p>
            <a:r>
              <a:rPr lang="ar-SA" dirty="0" smtClean="0"/>
              <a:t>يتم الاستعاضة عن الجداول المفردة لكل سؤال بجدول واحد يفرغ فيه المتوسط والانحراف المعياري وعدد ونسبة المستجيبين لكل سؤال كما يتم كتابة النتيجة النهائية لكل سؤال والمحور بشكل كامل </a:t>
            </a:r>
          </a:p>
          <a:p>
            <a:r>
              <a:rPr lang="ar-SA" dirty="0" smtClean="0"/>
              <a:t>واذا كان المحور به عدد كبير من المفردات يركز على العى قيمتين وادنى قيمتين فقط</a:t>
            </a:r>
          </a:p>
          <a:p>
            <a:r>
              <a:rPr lang="ar-SA" dirty="0" smtClean="0"/>
              <a:t>كما </a:t>
            </a:r>
            <a:r>
              <a:rPr lang="ar-SA" dirty="0" err="1" smtClean="0"/>
              <a:t>فيالجدول</a:t>
            </a:r>
            <a:r>
              <a:rPr lang="ar-SA" dirty="0" smtClean="0"/>
              <a:t> </a:t>
            </a:r>
            <a:r>
              <a:rPr lang="ar-SA" dirty="0" err="1" smtClean="0"/>
              <a:t>التالي</a:t>
            </a:r>
            <a:r>
              <a:rPr lang="ar-SA" dirty="0" err="1" smtClean="0">
                <a:hlinkClick r:id="rId3" action="ppaction://hlinkfile"/>
              </a:rPr>
              <a:t>ملف</a:t>
            </a:r>
            <a:r>
              <a:rPr lang="ar-SA" dirty="0" smtClean="0">
                <a:hlinkClick r:id="rId3" action="ppaction://hlinkfile"/>
              </a:rPr>
              <a:t> الدورة التدريبية.</a:t>
            </a:r>
            <a:r>
              <a:rPr lang="en-US" dirty="0" err="1" smtClean="0">
                <a:hlinkClick r:id="rId3" action="ppaction://hlinkfile"/>
              </a:rPr>
              <a:t>docx</a:t>
            </a:r>
            <a:r>
              <a:rPr lang="ar-SA" dirty="0" smtClean="0"/>
              <a:t> </a:t>
            </a:r>
            <a:endParaRPr lang="ar-SA" dirty="0"/>
          </a:p>
        </p:txBody>
      </p:sp>
    </p:spTree>
    <p:extLst>
      <p:ext uri="{BB962C8B-B14F-4D97-AF65-F5344CB8AC3E}">
        <p14:creationId xmlns:p14="http://schemas.microsoft.com/office/powerpoint/2010/main" val="845972772"/>
      </p:ext>
    </p:extLst>
  </p:cSld>
  <p:clrMapOvr>
    <a:masterClrMapping/>
  </p:clrMapOvr>
  <p:transition spd="slow">
    <p:push dir="u"/>
    <p:sndAc>
      <p:stSnd>
        <p:snd r:embed="rId2" name="chimes.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1570186"/>
          </a:xfrm>
        </p:spPr>
        <p:txBody>
          <a:bodyPr>
            <a:normAutofit fontScale="90000"/>
          </a:bodyPr>
          <a:lstStyle/>
          <a:p>
            <a:r>
              <a:rPr lang="ar-SA" b="1" dirty="0" smtClean="0"/>
              <a:t>الان جاء دور احتساب معامل الارتباط </a:t>
            </a:r>
            <a:r>
              <a:rPr lang="en-US" b="1" dirty="0" smtClean="0"/>
              <a:t>correlations</a:t>
            </a:r>
            <a:r>
              <a:rPr lang="ar-SA" b="1" dirty="0" smtClean="0"/>
              <a:t> بين محاور الدراسة</a:t>
            </a:r>
            <a:endParaRPr lang="ar-SA" dirty="0"/>
          </a:p>
        </p:txBody>
      </p:sp>
      <p:sp>
        <p:nvSpPr>
          <p:cNvPr id="3" name="عنصر نائب للمحتوى 2"/>
          <p:cNvSpPr>
            <a:spLocks noGrp="1"/>
          </p:cNvSpPr>
          <p:nvPr>
            <p:ph idx="1"/>
          </p:nvPr>
        </p:nvSpPr>
        <p:spPr/>
        <p:txBody>
          <a:bodyPr/>
          <a:lstStyle/>
          <a:p>
            <a:endParaRPr lang="ar-SA" dirty="0" smtClean="0"/>
          </a:p>
          <a:p>
            <a:endParaRPr lang="ar-SA" dirty="0"/>
          </a:p>
        </p:txBody>
      </p:sp>
    </p:spTree>
    <p:extLst>
      <p:ext uri="{BB962C8B-B14F-4D97-AF65-F5344CB8AC3E}">
        <p14:creationId xmlns:p14="http://schemas.microsoft.com/office/powerpoint/2010/main" val="1126459740"/>
      </p:ext>
    </p:extLst>
  </p:cSld>
  <p:clrMapOvr>
    <a:masterClrMapping/>
  </p:clrMapOvr>
  <p:transition spd="slow">
    <p:push dir="u"/>
    <p:sndAc>
      <p:stSnd>
        <p:snd r:embed="rId2" name="chimes.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0" y="1997839"/>
            <a:ext cx="4572000" cy="5262979"/>
          </a:xfrm>
          <a:prstGeom prst="rect">
            <a:avLst/>
          </a:prstGeom>
        </p:spPr>
        <p:txBody>
          <a:bodyPr>
            <a:spAutoFit/>
          </a:bodyPr>
          <a:lstStyle/>
          <a:p>
            <a:r>
              <a:rPr lang="ar-SA" sz="2400" b="1" dirty="0"/>
              <a:t>نذكر بانه في هذه الدراسة هنالك ثلاثة متغيرات تابعة ومتغير واحد مستقل فالمتغيرات المستقلة هي محور المنفعة الرمزية والمنفعة الوظيفية والجودة المدركة والمتغير التابع هو الولاء للعلامة التجارية فالان نحن بصدد دراسة ارتباط كل من هذه العوامل بالمتغير التابع من خلال تحليل الارتباط ومصفوفة الارتباط</a:t>
            </a:r>
            <a:endParaRPr lang="en-US" sz="2400" dirty="0"/>
          </a:p>
          <a:p>
            <a:r>
              <a:rPr lang="ar-SA" sz="2400" b="1" dirty="0"/>
              <a:t>ندخل الي برنامج  </a:t>
            </a:r>
            <a:r>
              <a:rPr lang="en-US" sz="2400" b="1" dirty="0" err="1"/>
              <a:t>spss</a:t>
            </a:r>
            <a:r>
              <a:rPr lang="ar-SA" sz="2400" b="1" dirty="0"/>
              <a:t> ونختار </a:t>
            </a:r>
            <a:r>
              <a:rPr lang="en-US" sz="2400" b="1" dirty="0"/>
              <a:t>analyze---</a:t>
            </a:r>
            <a:r>
              <a:rPr lang="en-US" b="1" dirty="0"/>
              <a:t>correlate--bivariate </a:t>
            </a:r>
            <a:endParaRPr lang="en-US" dirty="0"/>
          </a:p>
        </p:txBody>
      </p:sp>
    </p:spTree>
    <p:extLst>
      <p:ext uri="{BB962C8B-B14F-4D97-AF65-F5344CB8AC3E}">
        <p14:creationId xmlns:p14="http://schemas.microsoft.com/office/powerpoint/2010/main" val="2378505412"/>
      </p:ext>
    </p:extLst>
  </p:cSld>
  <p:clrMapOvr>
    <a:masterClrMapping/>
  </p:clrMapOvr>
  <p:transition spd="slow">
    <p:push dir="u"/>
    <p:sndAc>
      <p:stSnd>
        <p:snd r:embed="rId2" name="chimes.wav"/>
      </p:st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تحليل الارتباط بين محاور الدراسة </a:t>
            </a:r>
            <a:endParaRPr lang="ar-SA" dirty="0"/>
          </a:p>
        </p:txBody>
      </p:sp>
      <p:sp>
        <p:nvSpPr>
          <p:cNvPr id="3" name="عنصر نائب للمحتوى 2"/>
          <p:cNvSpPr>
            <a:spLocks noGrp="1"/>
          </p:cNvSpPr>
          <p:nvPr>
            <p:ph idx="1"/>
          </p:nvPr>
        </p:nvSpPr>
        <p:spPr/>
        <p:txBody>
          <a:bodyPr/>
          <a:lstStyle/>
          <a:p>
            <a:r>
              <a:rPr lang="ar-SA" b="1" dirty="0"/>
              <a:t>ويتم ادخال المتغيرات الثلاث التابعة للمحاور الاول </a:t>
            </a:r>
            <a:r>
              <a:rPr lang="ar-SA" b="1" dirty="0" smtClean="0"/>
              <a:t>والثاني </a:t>
            </a:r>
            <a:r>
              <a:rPr lang="ar-SA" b="1" dirty="0"/>
              <a:t>والثالث الذي </a:t>
            </a:r>
            <a:r>
              <a:rPr lang="ar-SA" b="1" dirty="0" smtClean="0"/>
              <a:t>يمثل </a:t>
            </a:r>
            <a:r>
              <a:rPr lang="ar-SA" b="1" dirty="0"/>
              <a:t>متوسطات المحاور والنتائج يمكن وضعها في جدول يسمى مصفوفة الارتباط بين متغيرات الدراسة (من اعداد الطالب )</a:t>
            </a:r>
            <a:endParaRPr lang="en-US" dirty="0"/>
          </a:p>
          <a:p>
            <a:r>
              <a:rPr lang="ar-SA" dirty="0" smtClean="0"/>
              <a:t>كما في الجدول التالي </a:t>
            </a:r>
            <a:r>
              <a:rPr lang="ar-SA" dirty="0" smtClean="0">
                <a:hlinkClick r:id="rId3" action="ppaction://hlinkfile"/>
              </a:rPr>
              <a:t>ملف الدورة التدريبية.</a:t>
            </a:r>
            <a:r>
              <a:rPr lang="en-US" dirty="0" err="1" smtClean="0">
                <a:hlinkClick r:id="rId3" action="ppaction://hlinkfile"/>
              </a:rPr>
              <a:t>docx</a:t>
            </a:r>
            <a:endParaRPr lang="ar-SA" dirty="0"/>
          </a:p>
        </p:txBody>
      </p:sp>
    </p:spTree>
    <p:extLst>
      <p:ext uri="{BB962C8B-B14F-4D97-AF65-F5344CB8AC3E}">
        <p14:creationId xmlns:p14="http://schemas.microsoft.com/office/powerpoint/2010/main" val="4217322566"/>
      </p:ext>
    </p:extLst>
  </p:cSld>
  <p:clrMapOvr>
    <a:masterClrMapping/>
  </p:clrMapOvr>
  <p:transition spd="slow">
    <p:push dir="u"/>
    <p:sndAc>
      <p:stSnd>
        <p:snd r:embed="rId2" name="chimes.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نص 2"/>
          <p:cNvSpPr>
            <a:spLocks noGrp="1"/>
          </p:cNvSpPr>
          <p:nvPr>
            <p:ph type="body" idx="1"/>
          </p:nvPr>
        </p:nvSpPr>
        <p:spPr/>
        <p:txBody>
          <a:bodyPr>
            <a:normAutofit fontScale="25000" lnSpcReduction="20000"/>
          </a:bodyPr>
          <a:lstStyle/>
          <a:p>
            <a:r>
              <a:rPr lang="ar-SA" sz="11200" dirty="0">
                <a:solidFill>
                  <a:srgbClr val="FF0000"/>
                </a:solidFill>
              </a:rPr>
              <a:t>الفرض </a:t>
            </a:r>
            <a:r>
              <a:rPr lang="ar-SA" sz="11200" dirty="0" err="1" smtClean="0">
                <a:solidFill>
                  <a:srgbClr val="FF0000"/>
                </a:solidFill>
              </a:rPr>
              <a:t>هو</a:t>
            </a:r>
            <a:r>
              <a:rPr lang="ar-SA" sz="11200" dirty="0" err="1"/>
              <a:t>الفرض</a:t>
            </a:r>
            <a:r>
              <a:rPr lang="ar-SA" sz="11200" dirty="0"/>
              <a:t> عبارة عن تخمين ذكي يضعه الباحث وفق ما يكونه من رأي تجاه ظاهرة او مشكلة ما</a:t>
            </a:r>
            <a:br>
              <a:rPr lang="ar-SA" sz="11200" dirty="0"/>
            </a:br>
            <a:r>
              <a:rPr lang="ar-SA" sz="11200" dirty="0"/>
              <a:t>وهنالك نوعين من اواع الفروض </a:t>
            </a:r>
            <a:br>
              <a:rPr lang="ar-SA" sz="11200" dirty="0"/>
            </a:br>
            <a:r>
              <a:rPr lang="ar-SA" sz="6000" dirty="0" smtClean="0">
                <a:solidFill>
                  <a:srgbClr val="FF0000"/>
                </a:solidFill>
              </a:rPr>
              <a:t> </a:t>
            </a:r>
            <a:endParaRPr lang="ar-SA" sz="6000" dirty="0">
              <a:solidFill>
                <a:srgbClr val="FF0000"/>
              </a:solidFill>
            </a:endParaRPr>
          </a:p>
        </p:txBody>
      </p:sp>
    </p:spTree>
    <p:extLst>
      <p:ext uri="{BB962C8B-B14F-4D97-AF65-F5344CB8AC3E}">
        <p14:creationId xmlns:p14="http://schemas.microsoft.com/office/powerpoint/2010/main" val="2314663025"/>
      </p:ext>
    </p:extLst>
  </p:cSld>
  <p:clrMapOvr>
    <a:masterClrMapping/>
  </p:clrMapOvr>
  <p:transition spd="slow">
    <p:push dir="u"/>
    <p:sndAc>
      <p:stSnd>
        <p:snd r:embed="rId2" name="chimes.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الان جاء دور اختبار فروض هذه الدراسة</a:t>
            </a:r>
            <a:endParaRPr lang="ar-SA" dirty="0"/>
          </a:p>
        </p:txBody>
      </p:sp>
      <p:sp>
        <p:nvSpPr>
          <p:cNvPr id="3" name="عنصر نائب للمحتوى 2"/>
          <p:cNvSpPr>
            <a:spLocks noGrp="1"/>
          </p:cNvSpPr>
          <p:nvPr>
            <p:ph idx="1"/>
          </p:nvPr>
        </p:nvSpPr>
        <p:spPr/>
        <p:txBody>
          <a:bodyPr>
            <a:normAutofit fontScale="85000" lnSpcReduction="20000"/>
          </a:bodyPr>
          <a:lstStyle/>
          <a:p>
            <a:r>
              <a:rPr lang="ar-SA" b="1" dirty="0"/>
              <a:t>سوف نتعلم في هذا الجزء كيفية اختبار فروض الدراسة والفروض التي سوف نعمل على اختبارها هي </a:t>
            </a:r>
            <a:endParaRPr lang="en-US" dirty="0"/>
          </a:p>
          <a:p>
            <a:r>
              <a:rPr lang="ar-SA" b="1" dirty="0"/>
              <a:t>الفرضية الاولى :</a:t>
            </a:r>
            <a:endParaRPr lang="en-US" dirty="0"/>
          </a:p>
          <a:p>
            <a:r>
              <a:rPr lang="ar-SA" b="1" dirty="0"/>
              <a:t>توجد  علاقة ارتباطية طردية موجبة  بين المنافع الوظيفية للعلامة التجارية  والولاء لها </a:t>
            </a:r>
            <a:endParaRPr lang="en-US" dirty="0"/>
          </a:p>
          <a:p>
            <a:r>
              <a:rPr lang="ar-SA" b="1" dirty="0"/>
              <a:t>الفرضية الثانية </a:t>
            </a:r>
            <a:endParaRPr lang="en-US" dirty="0"/>
          </a:p>
          <a:p>
            <a:r>
              <a:rPr lang="ar-SA" b="1" dirty="0"/>
              <a:t>توجد  علاقة ارتباطية طردية موجبة  بين المنافع الرمزية للعلامة التجارية   والولاء لها</a:t>
            </a:r>
            <a:endParaRPr lang="en-US" dirty="0"/>
          </a:p>
          <a:p>
            <a:r>
              <a:rPr lang="ar-SA" b="1" dirty="0"/>
              <a:t>الفرضية الثالثة </a:t>
            </a:r>
            <a:endParaRPr lang="en-US" dirty="0"/>
          </a:p>
          <a:p>
            <a:r>
              <a:rPr lang="ar-SA" b="1" dirty="0"/>
              <a:t>توجد  علاقة ارتباطية طردية موجبة  بين الجودة المدركة للعلامة التجارية  والولاء لها</a:t>
            </a:r>
            <a:endParaRPr lang="en-US" dirty="0"/>
          </a:p>
          <a:p>
            <a:endParaRPr lang="ar-SA" dirty="0"/>
          </a:p>
        </p:txBody>
      </p:sp>
    </p:spTree>
    <p:extLst>
      <p:ext uri="{BB962C8B-B14F-4D97-AF65-F5344CB8AC3E}">
        <p14:creationId xmlns:p14="http://schemas.microsoft.com/office/powerpoint/2010/main" val="2689386848"/>
      </p:ext>
    </p:extLst>
  </p:cSld>
  <p:clrMapOvr>
    <a:masterClrMapping/>
  </p:clrMapOvr>
  <p:transition spd="slow">
    <p:push dir="u"/>
    <p:sndAc>
      <p:stSnd>
        <p:snd r:embed="rId2" name="chimes.wav"/>
      </p:st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يتم اجراء التحليل باستخدام الانحدار</a:t>
            </a:r>
            <a:endParaRPr lang="ar-SA"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normAutofit fontScale="92500" lnSpcReduction="20000"/>
              </a:bodyPr>
              <a:lstStyle/>
              <a:p>
                <a:r>
                  <a:rPr lang="ar-SA" dirty="0" smtClean="0"/>
                  <a:t>خطوات التحليل </a:t>
                </a:r>
              </a:p>
              <a:p>
                <a:r>
                  <a:rPr lang="en-US" dirty="0" smtClean="0"/>
                  <a:t>Analyze –regression-linear</a:t>
                </a:r>
              </a:p>
              <a:p>
                <a:r>
                  <a:rPr lang="ar-SA" b="1" dirty="0"/>
                  <a:t>نختار العامل التابع </a:t>
                </a:r>
                <a:r>
                  <a:rPr lang="en-US" b="1" dirty="0"/>
                  <a:t>dependent</a:t>
                </a:r>
                <a:r>
                  <a:rPr lang="ar-SA" b="1" dirty="0"/>
                  <a:t>  وهو محور الولاء للعلامة التجارية وفي خانة </a:t>
                </a:r>
                <a:r>
                  <a:rPr lang="en-US" b="1" dirty="0"/>
                  <a:t>independent </a:t>
                </a:r>
                <a:r>
                  <a:rPr lang="ar-SA" b="1" dirty="0"/>
                  <a:t> نضع احد المحاور </a:t>
                </a:r>
                <a:r>
                  <a:rPr lang="ar-SA" b="1" dirty="0" err="1"/>
                  <a:t>ونبداء</a:t>
                </a:r>
                <a:r>
                  <a:rPr lang="ar-SA" b="1" dirty="0"/>
                  <a:t> بالمحور الاول المنافع الوظيفية </a:t>
                </a:r>
                <a:endParaRPr lang="en-US" dirty="0"/>
              </a:p>
              <a:p>
                <a:r>
                  <a:rPr lang="ar-SA" b="1" dirty="0"/>
                  <a:t>ونختار </a:t>
                </a:r>
                <a:r>
                  <a:rPr lang="en-US" b="1" dirty="0"/>
                  <a:t>ok </a:t>
                </a:r>
                <a:r>
                  <a:rPr lang="ar-SA" b="1" dirty="0"/>
                  <a:t> تظهر معنا ثلاثة جداول  </a:t>
                </a:r>
                <a:endParaRPr lang="en-US" dirty="0"/>
              </a:p>
              <a:p>
                <a:r>
                  <a:rPr lang="ar-SA" b="1" dirty="0"/>
                  <a:t>الجدول الاول فيه ملخص النموذج </a:t>
                </a:r>
                <a:r>
                  <a:rPr lang="en-US" b="1" dirty="0"/>
                  <a:t>model summary</a:t>
                </a:r>
                <a:r>
                  <a:rPr lang="ar-SA" b="1" dirty="0"/>
                  <a:t> توجد كلمة </a:t>
                </a:r>
                <a14:m>
                  <m:oMath xmlns:m="http://schemas.openxmlformats.org/officeDocument/2006/math">
                    <m:sSup>
                      <m:sSupPr>
                        <m:ctrlPr>
                          <a:rPr lang="en-US" b="1" i="1">
                            <a:latin typeface="Cambria Math" panose="02040503050406030204" pitchFamily="18" charset="0"/>
                          </a:rPr>
                        </m:ctrlPr>
                      </m:sSupPr>
                      <m:e>
                        <m:r>
                          <a:rPr lang="en-US" b="1" i="1">
                            <a:latin typeface="Cambria Math"/>
                          </a:rPr>
                          <m:t>𝑹</m:t>
                        </m:r>
                      </m:e>
                      <m:sup>
                        <m:r>
                          <a:rPr lang="en-US" b="1" i="1">
                            <a:latin typeface="Cambria Math"/>
                          </a:rPr>
                          <m:t>𝟐</m:t>
                        </m:r>
                      </m:sup>
                    </m:sSup>
                  </m:oMath>
                </a14:m>
                <a:r>
                  <a:rPr lang="ar-SA" b="1" dirty="0"/>
                  <a:t> وهي تعبر عن معدل التغير في الولاء للعلامة التجارية بسبب المحور الاول  </a:t>
                </a:r>
                <a:endParaRPr lang="en-US" dirty="0"/>
              </a:p>
              <a:p>
                <a:endParaRPr lang="ar-SA"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rotWithShape="1">
                <a:blip r:embed="rId3"/>
                <a:stretch>
                  <a:fillRect l="-327" t="-3235" r="-408"/>
                </a:stretch>
              </a:blipFill>
            </p:spPr>
            <p:txBody>
              <a:bodyPr/>
              <a:lstStyle/>
              <a:p>
                <a:r>
                  <a:rPr lang="ar-SA">
                    <a:noFill/>
                  </a:rPr>
                  <a:t> </a:t>
                </a:r>
              </a:p>
            </p:txBody>
          </p:sp>
        </mc:Fallback>
      </mc:AlternateContent>
    </p:spTree>
    <p:extLst>
      <p:ext uri="{BB962C8B-B14F-4D97-AF65-F5344CB8AC3E}">
        <p14:creationId xmlns:p14="http://schemas.microsoft.com/office/powerpoint/2010/main" val="3396498573"/>
      </p:ext>
    </p:extLst>
  </p:cSld>
  <p:clrMapOvr>
    <a:masterClrMapping/>
  </p:clrMapOvr>
  <p:transition spd="slow">
    <p:push dir="u"/>
    <p:sndAc>
      <p:stSnd>
        <p:snd r:embed="rId2" name="chimes.wav"/>
      </p:stSnd>
    </p:sndAc>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تابع </a:t>
            </a:r>
            <a:r>
              <a:rPr lang="ar-SA" smtClean="0"/>
              <a:t>تحليل الانحدار </a:t>
            </a:r>
            <a:endParaRPr lang="ar-SA"/>
          </a:p>
        </p:txBody>
      </p:sp>
      <p:sp>
        <p:nvSpPr>
          <p:cNvPr id="3" name="عنصر نائب للمحتوى 2"/>
          <p:cNvSpPr>
            <a:spLocks noGrp="1"/>
          </p:cNvSpPr>
          <p:nvPr>
            <p:ph idx="1"/>
          </p:nvPr>
        </p:nvSpPr>
        <p:spPr/>
        <p:txBody>
          <a:bodyPr/>
          <a:lstStyle/>
          <a:p>
            <a:r>
              <a:rPr lang="ar-SA" b="1" dirty="0"/>
              <a:t>اما بالنسبة لجودة النموذج نركز على </a:t>
            </a:r>
            <a:r>
              <a:rPr lang="en-US" b="1" dirty="0"/>
              <a:t>F</a:t>
            </a:r>
            <a:r>
              <a:rPr lang="ar-SA" b="1" dirty="0"/>
              <a:t> وقيمتها المعنوية فاذا كانت اقل من </a:t>
            </a:r>
            <a:r>
              <a:rPr lang="en-US" b="1" dirty="0"/>
              <a:t>0.05</a:t>
            </a:r>
            <a:r>
              <a:rPr lang="ar-SA" b="1" dirty="0"/>
              <a:t> فيتم اعتبارها ذات معنوية احصائية </a:t>
            </a:r>
            <a:endParaRPr lang="en-US" dirty="0"/>
          </a:p>
          <a:p>
            <a:r>
              <a:rPr lang="ar-SA" b="1" dirty="0"/>
              <a:t>يتم بنا الجدول التالي  ليتم فيه تلخيص النتائج من قبل الباحث</a:t>
            </a:r>
            <a:endParaRPr lang="ar-SA" dirty="0"/>
          </a:p>
        </p:txBody>
      </p:sp>
    </p:spTree>
    <p:extLst>
      <p:ext uri="{BB962C8B-B14F-4D97-AF65-F5344CB8AC3E}">
        <p14:creationId xmlns:p14="http://schemas.microsoft.com/office/powerpoint/2010/main" val="809048913"/>
      </p:ext>
    </p:extLst>
  </p:cSld>
  <p:clrMapOvr>
    <a:masterClrMapping/>
  </p:clrMapOvr>
  <p:transition spd="slow">
    <p:push dir="u"/>
    <p:sndAc>
      <p:stSnd>
        <p:snd r:embed="rId2" name="chimes.wav"/>
      </p:stSnd>
    </p:sndAc>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مخمس عادي 3"/>
          <p:cNvSpPr/>
          <p:nvPr/>
        </p:nvSpPr>
        <p:spPr>
          <a:xfrm>
            <a:off x="3851920" y="1189752"/>
            <a:ext cx="5184576" cy="5400600"/>
          </a:xfrm>
          <a:prstGeom prst="pentagon">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1400" b="1" dirty="0">
                <a:solidFill>
                  <a:schemeClr val="bg1"/>
                </a:solidFill>
              </a:rPr>
              <a:t>لحمد لله تعالى الذي وفقنا في تقديم هذا البحث، وها هي القطرات الأخيرة في مشوار هذا البحث، وقد كان البحث يتكلم عن </a:t>
            </a:r>
            <a:r>
              <a:rPr lang="ar-SA" sz="1400" b="1" dirty="0" smtClean="0">
                <a:solidFill>
                  <a:schemeClr val="bg1"/>
                </a:solidFill>
              </a:rPr>
              <a:t>المدى ,وقد </a:t>
            </a:r>
            <a:r>
              <a:rPr lang="ar-SA" sz="1400" b="1" dirty="0">
                <a:solidFill>
                  <a:schemeClr val="bg1"/>
                </a:solidFill>
              </a:rPr>
              <a:t>بذلنا كل الجهد والبذل لكي يخرج هذا البحث في هذا الشكل،</a:t>
            </a:r>
          </a:p>
          <a:p>
            <a:r>
              <a:rPr lang="ar-SA" sz="1400" b="1" dirty="0" err="1" smtClean="0">
                <a:solidFill>
                  <a:schemeClr val="bg1"/>
                </a:solidFill>
              </a:rPr>
              <a:t>ونرجوا</a:t>
            </a:r>
            <a:r>
              <a:rPr lang="ar-SA" sz="1400" b="1" dirty="0" smtClean="0">
                <a:solidFill>
                  <a:schemeClr val="bg1"/>
                </a:solidFill>
              </a:rPr>
              <a:t>  </a:t>
            </a:r>
            <a:r>
              <a:rPr lang="ar-SA" sz="1400" b="1" dirty="0">
                <a:solidFill>
                  <a:schemeClr val="bg1"/>
                </a:solidFill>
              </a:rPr>
              <a:t>من الله أن تكون رحلة ممتعة وشيقة، وكذلك </a:t>
            </a:r>
            <a:r>
              <a:rPr lang="ar-SA" sz="1400" b="1" dirty="0" err="1" smtClean="0">
                <a:solidFill>
                  <a:schemeClr val="bg1"/>
                </a:solidFill>
              </a:rPr>
              <a:t>نرجوا</a:t>
            </a:r>
            <a:r>
              <a:rPr lang="ar-SA" sz="1400" b="1" dirty="0" smtClean="0">
                <a:solidFill>
                  <a:schemeClr val="bg1"/>
                </a:solidFill>
              </a:rPr>
              <a:t>  </a:t>
            </a:r>
            <a:r>
              <a:rPr lang="ar-SA" sz="1400" b="1" dirty="0">
                <a:solidFill>
                  <a:schemeClr val="bg1"/>
                </a:solidFill>
              </a:rPr>
              <a:t>أن تكون قد أرتقت بدرجات العقل الفكر، حيث لم يكن هذا الجهد بالجهد اليسير، ونحن لا ندعى الكمال فإن الكمال لله عز وجل فقط، ونحن ق قدمنا كل الجهد لهذا البحث، فإن وفقنا فمن الله عز وجل وإن أخفقنا فمن أنفسنا، وكفانا نحن شرف المحاولة، واخيراً </a:t>
            </a:r>
            <a:r>
              <a:rPr lang="ar-SA" sz="1400" b="1" dirty="0" err="1">
                <a:solidFill>
                  <a:schemeClr val="bg1"/>
                </a:solidFill>
              </a:rPr>
              <a:t>نرجوا</a:t>
            </a:r>
            <a:r>
              <a:rPr lang="ar-SA" sz="1400" b="1" dirty="0">
                <a:solidFill>
                  <a:schemeClr val="bg1"/>
                </a:solidFill>
              </a:rPr>
              <a:t> أن يكون هذا البحث قد نال إعجابكم ،</a:t>
            </a:r>
          </a:p>
          <a:p>
            <a:r>
              <a:rPr lang="ar-SA" sz="1400" b="1" dirty="0">
                <a:solidFill>
                  <a:schemeClr val="bg1"/>
                </a:solidFill>
              </a:rPr>
              <a:t>وصل اللهم وسلم وبارك تسليما كثيراً على معلمنا الأول وحبيبنا سيدنا محمد عليه أفضل الصلاة والسلام</a:t>
            </a:r>
          </a:p>
        </p:txBody>
      </p:sp>
      <p:sp>
        <p:nvSpPr>
          <p:cNvPr id="5" name="مخطط انسيابي: بطاقة 4"/>
          <p:cNvSpPr/>
          <p:nvPr/>
        </p:nvSpPr>
        <p:spPr>
          <a:xfrm>
            <a:off x="7341511" y="332656"/>
            <a:ext cx="1440160" cy="1440160"/>
          </a:xfrm>
          <a:prstGeom prst="flowChartPunchedCar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smtClean="0">
                <a:solidFill>
                  <a:schemeClr val="bg1"/>
                </a:solidFill>
              </a:rPr>
              <a:t>الخاتمة</a:t>
            </a:r>
            <a:endParaRPr lang="ar-SA" sz="3200" dirty="0">
              <a:solidFill>
                <a:schemeClr val="bg1"/>
              </a:solidFill>
            </a:endParaRPr>
          </a:p>
        </p:txBody>
      </p:sp>
    </p:spTree>
    <p:extLst>
      <p:ext uri="{BB962C8B-B14F-4D97-AF65-F5344CB8AC3E}">
        <p14:creationId xmlns:p14="http://schemas.microsoft.com/office/powerpoint/2010/main" val="4192405433"/>
      </p:ext>
    </p:extLst>
  </p:cSld>
  <p:clrMapOvr>
    <a:masterClrMapping/>
  </p:clrMapOvr>
  <p:transition spd="slow">
    <p:push dir="u"/>
    <p:sndAc>
      <p:stSnd>
        <p:snd r:embed="rId2" name="chimes.wav"/>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graphicFrame>
        <p:nvGraphicFramePr>
          <p:cNvPr id="5" name="جدول 4"/>
          <p:cNvGraphicFramePr>
            <a:graphicFrameLocks noGrp="1"/>
          </p:cNvGraphicFramePr>
          <p:nvPr>
            <p:extLst>
              <p:ext uri="{D42A27DB-BD31-4B8C-83A1-F6EECF244321}">
                <p14:modId xmlns:p14="http://schemas.microsoft.com/office/powerpoint/2010/main" val="3794265914"/>
              </p:ext>
            </p:extLst>
          </p:nvPr>
        </p:nvGraphicFramePr>
        <p:xfrm>
          <a:off x="2483768" y="1700808"/>
          <a:ext cx="6096000" cy="5011535"/>
        </p:xfrm>
        <a:graphic>
          <a:graphicData uri="http://schemas.openxmlformats.org/drawingml/2006/table">
            <a:tbl>
              <a:tblPr rtl="1" firstRow="1" bandRow="1">
                <a:tableStyleId>{5C22544A-7EE6-4342-B048-85BDC9FD1C3A}</a:tableStyleId>
              </a:tblPr>
              <a:tblGrid>
                <a:gridCol w="3048000"/>
                <a:gridCol w="3048000"/>
              </a:tblGrid>
              <a:tr h="415361">
                <a:tc>
                  <a:txBody>
                    <a:bodyPr/>
                    <a:lstStyle/>
                    <a:p>
                      <a:pPr rtl="1"/>
                      <a:r>
                        <a:rPr lang="ar-SA" dirty="0" smtClean="0"/>
                        <a:t>المواضيع</a:t>
                      </a:r>
                      <a:endParaRPr lang="ar-SA" dirty="0"/>
                    </a:p>
                  </a:txBody>
                  <a:tcPr/>
                </a:tc>
                <a:tc>
                  <a:txBody>
                    <a:bodyPr/>
                    <a:lstStyle/>
                    <a:p>
                      <a:pPr rtl="1"/>
                      <a:r>
                        <a:rPr lang="ar-SA" dirty="0" smtClean="0"/>
                        <a:t>الارقام</a:t>
                      </a:r>
                      <a:endParaRPr lang="ar-SA" dirty="0"/>
                    </a:p>
                  </a:txBody>
                  <a:tcPr/>
                </a:tc>
              </a:tr>
              <a:tr h="415361">
                <a:tc>
                  <a:txBody>
                    <a:bodyPr/>
                    <a:lstStyle/>
                    <a:p>
                      <a:pPr rtl="1"/>
                      <a:r>
                        <a:rPr lang="ar-SA" dirty="0" smtClean="0"/>
                        <a:t>المقدمة</a:t>
                      </a:r>
                      <a:endParaRPr lang="ar-SA" dirty="0"/>
                    </a:p>
                  </a:txBody>
                  <a:tcPr/>
                </a:tc>
                <a:tc>
                  <a:txBody>
                    <a:bodyPr/>
                    <a:lstStyle/>
                    <a:p>
                      <a:pPr rtl="1"/>
                      <a:r>
                        <a:rPr lang="ar-SA" dirty="0" smtClean="0"/>
                        <a:t>1</a:t>
                      </a:r>
                      <a:endParaRPr lang="ar-SA" dirty="0"/>
                    </a:p>
                  </a:txBody>
                  <a:tcPr/>
                </a:tc>
              </a:tr>
              <a:tr h="415361">
                <a:tc>
                  <a:txBody>
                    <a:bodyPr/>
                    <a:lstStyle/>
                    <a:p>
                      <a:pPr rtl="1"/>
                      <a:r>
                        <a:rPr lang="ar-SA" dirty="0" smtClean="0"/>
                        <a:t>وضح المدى</a:t>
                      </a:r>
                      <a:endParaRPr lang="ar-SA" dirty="0"/>
                    </a:p>
                  </a:txBody>
                  <a:tcPr/>
                </a:tc>
                <a:tc>
                  <a:txBody>
                    <a:bodyPr/>
                    <a:lstStyle/>
                    <a:p>
                      <a:pPr rtl="1"/>
                      <a:r>
                        <a:rPr lang="ar-SA" dirty="0" smtClean="0"/>
                        <a:t>2</a:t>
                      </a:r>
                      <a:endParaRPr lang="ar-SA" dirty="0"/>
                    </a:p>
                  </a:txBody>
                  <a:tcPr/>
                </a:tc>
              </a:tr>
              <a:tr h="415361">
                <a:tc>
                  <a:txBody>
                    <a:bodyPr/>
                    <a:lstStyle/>
                    <a:p>
                      <a:pPr rtl="1"/>
                      <a:r>
                        <a:rPr lang="ar-SA" dirty="0" smtClean="0"/>
                        <a:t>تعريف المدى</a:t>
                      </a:r>
                      <a:endParaRPr lang="ar-SA" dirty="0"/>
                    </a:p>
                  </a:txBody>
                  <a:tcPr/>
                </a:tc>
                <a:tc>
                  <a:txBody>
                    <a:bodyPr/>
                    <a:lstStyle/>
                    <a:p>
                      <a:pPr rtl="1"/>
                      <a:r>
                        <a:rPr lang="ar-SA" dirty="0" smtClean="0"/>
                        <a:t>3</a:t>
                      </a:r>
                      <a:endParaRPr lang="ar-SA" dirty="0"/>
                    </a:p>
                  </a:txBody>
                  <a:tcPr/>
                </a:tc>
              </a:tr>
              <a:tr h="442564">
                <a:tc>
                  <a:txBody>
                    <a:bodyPr/>
                    <a:lstStyle/>
                    <a:p>
                      <a:pPr rtl="1"/>
                      <a:r>
                        <a:rPr lang="ar-SA" dirty="0" smtClean="0"/>
                        <a:t>حساب المدى</a:t>
                      </a:r>
                      <a:endParaRPr lang="ar-SA" dirty="0"/>
                    </a:p>
                  </a:txBody>
                  <a:tcPr/>
                </a:tc>
                <a:tc>
                  <a:txBody>
                    <a:bodyPr/>
                    <a:lstStyle/>
                    <a:p>
                      <a:pPr rtl="1"/>
                      <a:r>
                        <a:rPr lang="ar-SA" dirty="0" smtClean="0"/>
                        <a:t>4</a:t>
                      </a:r>
                      <a:endParaRPr lang="ar-SA" dirty="0"/>
                    </a:p>
                  </a:txBody>
                  <a:tcPr/>
                </a:tc>
              </a:tr>
              <a:tr h="415361">
                <a:tc>
                  <a:txBody>
                    <a:bodyPr/>
                    <a:lstStyle/>
                    <a:p>
                      <a:pPr rtl="1"/>
                      <a:r>
                        <a:rPr lang="ar-SA" dirty="0" err="1" smtClean="0"/>
                        <a:t>ملحوضة</a:t>
                      </a:r>
                      <a:endParaRPr lang="ar-SA" dirty="0"/>
                    </a:p>
                  </a:txBody>
                  <a:tcPr/>
                </a:tc>
                <a:tc>
                  <a:txBody>
                    <a:bodyPr/>
                    <a:lstStyle/>
                    <a:p>
                      <a:pPr rtl="1"/>
                      <a:r>
                        <a:rPr lang="ar-SA" dirty="0" smtClean="0"/>
                        <a:t>5</a:t>
                      </a:r>
                      <a:endParaRPr lang="ar-SA" dirty="0"/>
                    </a:p>
                  </a:txBody>
                  <a:tcPr/>
                </a:tc>
              </a:tr>
              <a:tr h="415361">
                <a:tc>
                  <a:txBody>
                    <a:bodyPr/>
                    <a:lstStyle/>
                    <a:p>
                      <a:pPr rtl="1"/>
                      <a:r>
                        <a:rPr lang="ar-SA" dirty="0" smtClean="0"/>
                        <a:t>صورة توضيحية</a:t>
                      </a:r>
                      <a:endParaRPr lang="ar-SA" dirty="0"/>
                    </a:p>
                  </a:txBody>
                  <a:tcPr/>
                </a:tc>
                <a:tc>
                  <a:txBody>
                    <a:bodyPr/>
                    <a:lstStyle/>
                    <a:p>
                      <a:pPr rtl="1"/>
                      <a:r>
                        <a:rPr lang="ar-SA" dirty="0" smtClean="0"/>
                        <a:t>6</a:t>
                      </a:r>
                      <a:endParaRPr lang="ar-SA" dirty="0"/>
                    </a:p>
                  </a:txBody>
                  <a:tcPr/>
                </a:tc>
              </a:tr>
              <a:tr h="415361">
                <a:tc>
                  <a:txBody>
                    <a:bodyPr/>
                    <a:lstStyle/>
                    <a:p>
                      <a:pPr rtl="1"/>
                      <a:r>
                        <a:rPr lang="ar-SA" dirty="0" smtClean="0"/>
                        <a:t>بعض مسميات المدى</a:t>
                      </a:r>
                      <a:endParaRPr lang="ar-SA" dirty="0"/>
                    </a:p>
                  </a:txBody>
                  <a:tcPr/>
                </a:tc>
                <a:tc>
                  <a:txBody>
                    <a:bodyPr/>
                    <a:lstStyle/>
                    <a:p>
                      <a:pPr rtl="1"/>
                      <a:r>
                        <a:rPr lang="ar-SA" dirty="0" smtClean="0"/>
                        <a:t>7</a:t>
                      </a:r>
                      <a:endParaRPr lang="ar-SA" dirty="0"/>
                    </a:p>
                  </a:txBody>
                  <a:tcPr/>
                </a:tc>
              </a:tr>
              <a:tr h="415361">
                <a:tc>
                  <a:txBody>
                    <a:bodyPr/>
                    <a:lstStyle/>
                    <a:p>
                      <a:pPr rtl="1"/>
                      <a:r>
                        <a:rPr lang="ar-SA" dirty="0" smtClean="0"/>
                        <a:t>سهولة حساب المدى</a:t>
                      </a:r>
                      <a:endParaRPr lang="ar-SA" dirty="0"/>
                    </a:p>
                  </a:txBody>
                  <a:tcPr/>
                </a:tc>
                <a:tc>
                  <a:txBody>
                    <a:bodyPr/>
                    <a:lstStyle/>
                    <a:p>
                      <a:pPr rtl="1"/>
                      <a:r>
                        <a:rPr lang="ar-SA" dirty="0" smtClean="0"/>
                        <a:t>8</a:t>
                      </a:r>
                      <a:endParaRPr lang="ar-SA" dirty="0"/>
                    </a:p>
                  </a:txBody>
                  <a:tcPr/>
                </a:tc>
              </a:tr>
              <a:tr h="415361">
                <a:tc>
                  <a:txBody>
                    <a:bodyPr/>
                    <a:lstStyle/>
                    <a:p>
                      <a:pPr rtl="1"/>
                      <a:r>
                        <a:rPr lang="ar-SA" dirty="0" smtClean="0"/>
                        <a:t>علاقة المدى</a:t>
                      </a:r>
                      <a:endParaRPr lang="ar-SA" dirty="0"/>
                    </a:p>
                  </a:txBody>
                  <a:tcPr/>
                </a:tc>
                <a:tc>
                  <a:txBody>
                    <a:bodyPr/>
                    <a:lstStyle/>
                    <a:p>
                      <a:pPr rtl="1"/>
                      <a:r>
                        <a:rPr lang="ar-SA" dirty="0" smtClean="0"/>
                        <a:t>9</a:t>
                      </a:r>
                      <a:endParaRPr lang="ar-SA" dirty="0"/>
                    </a:p>
                  </a:txBody>
                  <a:tcPr/>
                </a:tc>
              </a:tr>
              <a:tr h="415361">
                <a:tc>
                  <a:txBody>
                    <a:bodyPr/>
                    <a:lstStyle/>
                    <a:p>
                      <a:pPr rtl="1"/>
                      <a:r>
                        <a:rPr lang="ar-SA" dirty="0" smtClean="0"/>
                        <a:t>المراجع</a:t>
                      </a:r>
                      <a:endParaRPr lang="ar-SA" dirty="0"/>
                    </a:p>
                  </a:txBody>
                  <a:tcPr/>
                </a:tc>
                <a:tc>
                  <a:txBody>
                    <a:bodyPr/>
                    <a:lstStyle/>
                    <a:p>
                      <a:pPr rtl="1"/>
                      <a:r>
                        <a:rPr lang="ar-SA" dirty="0" smtClean="0"/>
                        <a:t>10</a:t>
                      </a:r>
                      <a:endParaRPr lang="ar-SA" dirty="0"/>
                    </a:p>
                  </a:txBody>
                  <a:tcPr/>
                </a:tc>
              </a:tr>
              <a:tr h="415361">
                <a:tc>
                  <a:txBody>
                    <a:bodyPr/>
                    <a:lstStyle/>
                    <a:p>
                      <a:pPr rtl="1"/>
                      <a:r>
                        <a:rPr lang="ar-SA" dirty="0" smtClean="0"/>
                        <a:t>الخاتمة</a:t>
                      </a:r>
                      <a:endParaRPr lang="ar-SA" dirty="0"/>
                    </a:p>
                  </a:txBody>
                  <a:tcPr/>
                </a:tc>
                <a:tc>
                  <a:txBody>
                    <a:bodyPr/>
                    <a:lstStyle/>
                    <a:p>
                      <a:pPr rtl="1"/>
                      <a:r>
                        <a:rPr lang="ar-SA" dirty="0" smtClean="0"/>
                        <a:t>11</a:t>
                      </a:r>
                      <a:endParaRPr lang="ar-SA" dirty="0"/>
                    </a:p>
                  </a:txBody>
                  <a:tcPr/>
                </a:tc>
              </a:tr>
            </a:tbl>
          </a:graphicData>
        </a:graphic>
      </p:graphicFrame>
    </p:spTree>
    <p:extLst>
      <p:ext uri="{BB962C8B-B14F-4D97-AF65-F5344CB8AC3E}">
        <p14:creationId xmlns:p14="http://schemas.microsoft.com/office/powerpoint/2010/main" val="2000896914"/>
      </p:ext>
    </p:extLst>
  </p:cSld>
  <p:clrMapOvr>
    <a:masterClrMapping/>
  </p:clrMapOvr>
  <p:transition spd="slow">
    <p:push dir="u"/>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normAutofit/>
          </a:bodyPr>
          <a:lstStyle/>
          <a:p>
            <a:pPr marL="420624" lvl="1" indent="-384048">
              <a:buSzPct val="80000"/>
              <a:buFont typeface="Wingdings 2"/>
              <a:buChar char=""/>
            </a:pPr>
            <a:r>
              <a:rPr lang="ar-SA" dirty="0" smtClean="0"/>
              <a:t>قبل </a:t>
            </a:r>
            <a:r>
              <a:rPr lang="ar-SA" dirty="0"/>
              <a:t>القيام بأي </a:t>
            </a:r>
            <a:r>
              <a:rPr lang="ar-SA" dirty="0" smtClean="0"/>
              <a:t>خطوة من خطوات الدراسة ، </a:t>
            </a:r>
            <a:r>
              <a:rPr lang="ar-SA" dirty="0"/>
              <a:t>لابد للباحث من </a:t>
            </a:r>
            <a:r>
              <a:rPr lang="ar-SA" dirty="0">
                <a:hlinkClick r:id="rId3" tooltip="٦ أسئلة تساعدك في إختيار سؤال بحث مميز!"/>
              </a:rPr>
              <a:t>صياغة سؤال البحث أو أسئلة البحث</a:t>
            </a:r>
            <a:r>
              <a:rPr lang="ar-SA" dirty="0"/>
              <a:t> المراد الإجابة عليها بشكل واضح جدًا و مبسّط. و إذا </a:t>
            </a:r>
            <a:r>
              <a:rPr lang="ar-SA" dirty="0" err="1"/>
              <a:t>ماكان</a:t>
            </a:r>
            <a:r>
              <a:rPr lang="ar-SA" dirty="0"/>
              <a:t> السؤال يحمل في داخله أكثر من استفسار، في هذه الحالة، يجب تقسيمه إلى عدد من الأسئلة المنفصلة المتفرعة كل على حدة. وتوضع  هذه الاسئلة غالبا على صورة فروض يقوم الباحث </a:t>
            </a:r>
            <a:r>
              <a:rPr lang="ar-SA" dirty="0" err="1"/>
              <a:t>باجراء</a:t>
            </a:r>
            <a:r>
              <a:rPr lang="ar-SA" dirty="0"/>
              <a:t> الاختبارات الاحصائية لمعرفة صحة هذه الفروض من عدمه</a:t>
            </a:r>
          </a:p>
          <a:p>
            <a:endParaRPr lang="ar-SA" dirty="0"/>
          </a:p>
        </p:txBody>
      </p:sp>
    </p:spTree>
    <p:extLst>
      <p:ext uri="{BB962C8B-B14F-4D97-AF65-F5344CB8AC3E}">
        <p14:creationId xmlns:p14="http://schemas.microsoft.com/office/powerpoint/2010/main" val="1068923647"/>
      </p:ext>
    </p:extLst>
  </p:cSld>
  <p:clrMapOvr>
    <a:masterClrMapping/>
  </p:clrMapOvr>
  <p:transition spd="slow">
    <p:push dir="u"/>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يصمم  سؤال البحث على صورة    على صورة </a:t>
            </a:r>
            <a:r>
              <a:rPr lang="ar-SA" dirty="0"/>
              <a:t> </a:t>
            </a:r>
            <a:r>
              <a:rPr lang="ar-SA" dirty="0" smtClean="0"/>
              <a:t>فروض  وهي تنقسم   </a:t>
            </a:r>
            <a:endParaRPr lang="ar-SA" dirty="0"/>
          </a:p>
        </p:txBody>
      </p:sp>
      <p:sp>
        <p:nvSpPr>
          <p:cNvPr id="3" name="عنصر نائب للمحتوى 2"/>
          <p:cNvSpPr>
            <a:spLocks noGrp="1"/>
          </p:cNvSpPr>
          <p:nvPr>
            <p:ph idx="1"/>
          </p:nvPr>
        </p:nvSpPr>
        <p:spPr/>
        <p:txBody>
          <a:bodyPr/>
          <a:lstStyle/>
          <a:p>
            <a:r>
              <a:rPr lang="ar-SA" dirty="0" smtClean="0"/>
              <a:t>الفرض العدم او الفرض الصفري وهو الفرض الذي يود الباحث ان يثبت عدم وجوده</a:t>
            </a:r>
          </a:p>
          <a:p>
            <a:r>
              <a:rPr lang="ar-SA" dirty="0" smtClean="0"/>
              <a:t>الفرض البديل هو الفرض الذي يرجو الباحث ان يكون صحيح أو يسعى </a:t>
            </a:r>
            <a:r>
              <a:rPr lang="ar-SA" dirty="0" err="1" smtClean="0"/>
              <a:t>لاثباته</a:t>
            </a:r>
            <a:r>
              <a:rPr lang="ar-SA" dirty="0" smtClean="0"/>
              <a:t> </a:t>
            </a:r>
            <a:endParaRPr lang="ar-SA" dirty="0"/>
          </a:p>
        </p:txBody>
      </p:sp>
    </p:spTree>
    <p:extLst>
      <p:ext uri="{BB962C8B-B14F-4D97-AF65-F5344CB8AC3E}">
        <p14:creationId xmlns:p14="http://schemas.microsoft.com/office/powerpoint/2010/main" val="2588134388"/>
      </p:ext>
    </p:extLst>
  </p:cSld>
  <p:clrMapOvr>
    <a:masterClrMapping/>
  </p:clrMapOvr>
  <p:transition spd="slow">
    <p:push dir="u"/>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أي من الاتي يمثل الفرض العدم وايهما يمثل الفرض البديل  </a:t>
            </a:r>
            <a:endParaRPr lang="ar-SA" dirty="0"/>
          </a:p>
        </p:txBody>
      </p:sp>
      <p:sp>
        <p:nvSpPr>
          <p:cNvPr id="3" name="عنصر نائب للمحتوى 2"/>
          <p:cNvSpPr>
            <a:spLocks noGrp="1"/>
          </p:cNvSpPr>
          <p:nvPr>
            <p:ph idx="1"/>
          </p:nvPr>
        </p:nvSpPr>
        <p:spPr/>
        <p:txBody>
          <a:bodyPr/>
          <a:lstStyle/>
          <a:p>
            <a:r>
              <a:rPr lang="ar-SA" dirty="0" smtClean="0"/>
              <a:t>  </a:t>
            </a:r>
            <a:r>
              <a:rPr lang="ar-SA" dirty="0" err="1" smtClean="0"/>
              <a:t>لاتوجد</a:t>
            </a:r>
            <a:r>
              <a:rPr lang="ar-SA" dirty="0" smtClean="0"/>
              <a:t> علاقة بين التفكير الناقد والتحصيل الدراسي</a:t>
            </a:r>
          </a:p>
          <a:p>
            <a:pPr marL="36576" indent="0">
              <a:buNone/>
            </a:pPr>
            <a:r>
              <a:rPr lang="ar-SA" dirty="0" smtClean="0"/>
              <a:t> توجد علاقة موجبة بين التفكير الناقد والتحصيل الدراسي </a:t>
            </a:r>
          </a:p>
          <a:p>
            <a:r>
              <a:rPr lang="ar-SA" dirty="0" smtClean="0"/>
              <a:t>لا توجد فروق ذات دلالة احصائية في التحصيل الدراسي لطالب الرياضيات تعزى لمتغير السكن </a:t>
            </a:r>
          </a:p>
          <a:p>
            <a:r>
              <a:rPr lang="ar-SA" dirty="0" smtClean="0"/>
              <a:t>تتأثر درجة الرضا العامة للطالب وفقا لتغير القسم </a:t>
            </a:r>
            <a:endParaRPr lang="ar-SA" dirty="0"/>
          </a:p>
        </p:txBody>
      </p:sp>
    </p:spTree>
    <p:extLst>
      <p:ext uri="{BB962C8B-B14F-4D97-AF65-F5344CB8AC3E}">
        <p14:creationId xmlns:p14="http://schemas.microsoft.com/office/powerpoint/2010/main" val="2931628734"/>
      </p:ext>
    </p:extLst>
  </p:cSld>
  <p:clrMapOvr>
    <a:masterClrMapping/>
  </p:clrMapOvr>
  <p:transition spd="slow">
    <p:push dir="u"/>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نشاط 2 </a:t>
            </a:r>
            <a:endParaRPr lang="ar-SA" dirty="0"/>
          </a:p>
        </p:txBody>
      </p:sp>
      <p:sp>
        <p:nvSpPr>
          <p:cNvPr id="3" name="عنصر نائب للمحتوى 2"/>
          <p:cNvSpPr>
            <a:spLocks noGrp="1"/>
          </p:cNvSpPr>
          <p:nvPr>
            <p:ph idx="1"/>
          </p:nvPr>
        </p:nvSpPr>
        <p:spPr/>
        <p:txBody>
          <a:bodyPr/>
          <a:lstStyle/>
          <a:p>
            <a:r>
              <a:rPr lang="ar-SA" dirty="0" smtClean="0"/>
              <a:t>جمع باحث درجات الطلاب في قسمي الرياضيات والحاسب في مادة الاحصاء  ويريد ان يثبت ان متوسط درجات طلاب الرياضيات اكبر من متوسط درجات طلا ب الحاسب </a:t>
            </a:r>
          </a:p>
          <a:p>
            <a:r>
              <a:rPr lang="ar-SA" dirty="0" smtClean="0"/>
              <a:t>كيف يمكن كتابة الفرض العدم والفرض البديل </a:t>
            </a:r>
          </a:p>
          <a:p>
            <a:endParaRPr lang="ar-SA" dirty="0"/>
          </a:p>
        </p:txBody>
      </p:sp>
    </p:spTree>
    <p:extLst>
      <p:ext uri="{BB962C8B-B14F-4D97-AF65-F5344CB8AC3E}">
        <p14:creationId xmlns:p14="http://schemas.microsoft.com/office/powerpoint/2010/main" val="257653163"/>
      </p:ext>
    </p:extLst>
  </p:cSld>
  <p:clrMapOvr>
    <a:masterClrMapping/>
  </p:clrMapOvr>
  <p:transition spd="slow">
    <p:push dir="u"/>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انواع الاسئلة التي تبنى منها فروض الدراسة </a:t>
            </a:r>
            <a:endParaRPr lang="ar-SA" dirty="0"/>
          </a:p>
        </p:txBody>
      </p:sp>
      <p:sp>
        <p:nvSpPr>
          <p:cNvPr id="3" name="عنصر نائب للمحتوى 2"/>
          <p:cNvSpPr>
            <a:spLocks noGrp="1"/>
          </p:cNvSpPr>
          <p:nvPr>
            <p:ph idx="1"/>
          </p:nvPr>
        </p:nvSpPr>
        <p:spPr/>
        <p:txBody>
          <a:bodyPr/>
          <a:lstStyle/>
          <a:p>
            <a:r>
              <a:rPr lang="ar-SA" dirty="0" smtClean="0"/>
              <a:t>اسئلة التحليل الوصفي وعادة ما ترتبط بالمتوسطات والانحراف المعياري </a:t>
            </a:r>
          </a:p>
          <a:p>
            <a:r>
              <a:rPr lang="ar-SA" dirty="0" smtClean="0"/>
              <a:t>  مثل </a:t>
            </a:r>
            <a:r>
              <a:rPr lang="ar-SA" dirty="0" err="1" smtClean="0"/>
              <a:t>ماهو</a:t>
            </a:r>
            <a:r>
              <a:rPr lang="ar-SA" dirty="0" smtClean="0"/>
              <a:t> مستوى تقييم الطلاب للمقرر</a:t>
            </a:r>
          </a:p>
          <a:p>
            <a:r>
              <a:rPr lang="ar-SA" dirty="0" err="1" smtClean="0"/>
              <a:t>ماهو</a:t>
            </a:r>
            <a:r>
              <a:rPr lang="ar-SA" dirty="0" smtClean="0"/>
              <a:t> مستوى الولاء لعلامة تجارية </a:t>
            </a:r>
          </a:p>
          <a:p>
            <a:endParaRPr lang="ar-SA" dirty="0"/>
          </a:p>
        </p:txBody>
      </p:sp>
    </p:spTree>
    <p:extLst>
      <p:ext uri="{BB962C8B-B14F-4D97-AF65-F5344CB8AC3E}">
        <p14:creationId xmlns:p14="http://schemas.microsoft.com/office/powerpoint/2010/main" val="1670363599"/>
      </p:ext>
    </p:extLst>
  </p:cSld>
  <p:clrMapOvr>
    <a:masterClrMapping/>
  </p:clrMapOvr>
  <p:transition spd="slow">
    <p:push dir="u"/>
    <p:sndAc>
      <p:stSnd>
        <p:snd r:embed="rId2" name="chimes.wav"/>
      </p:stSnd>
    </p:sndAc>
  </p:transition>
</p:sld>
</file>

<file path=ppt/theme/theme1.xml><?xml version="1.0" encoding="utf-8"?>
<a:theme xmlns:a="http://schemas.openxmlformats.org/drawingml/2006/main" name="تقنية">
  <a:themeElements>
    <a:clrScheme name="تقنية">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تقنية">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قنية">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2113</TotalTime>
  <Words>1630</Words>
  <Application>Microsoft Office PowerPoint</Application>
  <PresentationFormat>عرض على الشاشة (3:4)‏</PresentationFormat>
  <Paragraphs>222</Paragraphs>
  <Slides>44</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44</vt:i4>
      </vt:variant>
    </vt:vector>
  </HeadingPairs>
  <TitlesOfParts>
    <vt:vector size="51" baseType="lpstr">
      <vt:lpstr>Arial</vt:lpstr>
      <vt:lpstr>Calibri</vt:lpstr>
      <vt:lpstr>Cambria Math</vt:lpstr>
      <vt:lpstr>Franklin Gothic Book</vt:lpstr>
      <vt:lpstr>Tahoma</vt:lpstr>
      <vt:lpstr>Wingdings 2</vt:lpstr>
      <vt:lpstr>تقنية</vt:lpstr>
      <vt:lpstr> </vt:lpstr>
      <vt:lpstr>ماذا تتوقع ان تتدرب  خلال هذه الدورة </vt:lpstr>
      <vt:lpstr>نشاط 1</vt:lpstr>
      <vt:lpstr>عرض تقديمي في PowerPoint</vt:lpstr>
      <vt:lpstr>عرض تقديمي في PowerPoint</vt:lpstr>
      <vt:lpstr>يصمم  سؤال البحث على صورة    على صورة  فروض  وهي تنقسم   </vt:lpstr>
      <vt:lpstr>أي من الاتي يمثل الفرض العدم وايهما يمثل الفرض البديل  </vt:lpstr>
      <vt:lpstr>نشاط 2 </vt:lpstr>
      <vt:lpstr>انواع الاسئلة التي تبنى منها فروض الدراسة </vt:lpstr>
      <vt:lpstr>اسئلة التحليل الاستدلالي </vt:lpstr>
      <vt:lpstr>العلاقات بين المحاور </vt:lpstr>
      <vt:lpstr>اسئلة تحليل الاثر </vt:lpstr>
      <vt:lpstr>نشاط 4</vt:lpstr>
      <vt:lpstr>الاشياء  التي يجب تحديدها قبل البدء في الدراسة او البحث   </vt:lpstr>
      <vt:lpstr>عرض تقديمي في PowerPoint</vt:lpstr>
      <vt:lpstr>عرض تقديمي في PowerPoint</vt:lpstr>
      <vt:lpstr>عرض تقديمي في PowerPoint</vt:lpstr>
      <vt:lpstr>عرض تقديمي في PowerPoint</vt:lpstr>
      <vt:lpstr>فروض الدراسة </vt:lpstr>
      <vt:lpstr>فروض الدراسة  تابع</vt:lpstr>
      <vt:lpstr>عرض تقديمي في PowerPoint</vt:lpstr>
      <vt:lpstr>ومنها  سوف نتعرف على كيفية تحويل مقياس ليكارت الخماسي الي فترات</vt:lpstr>
      <vt:lpstr>عرض تقديمي في PowerPoint</vt:lpstr>
      <vt:lpstr>عرض تقديمي في PowerPoint</vt:lpstr>
      <vt:lpstr>تحويل مقياس ليكارت الى فترات</vt:lpstr>
      <vt:lpstr>عرض تقديمي في PowerPoint</vt:lpstr>
      <vt:lpstr>عرض تقديمي في PowerPoint</vt:lpstr>
      <vt:lpstr>عرض تقديمي في PowerPoint</vt:lpstr>
      <vt:lpstr>ماذا يقصد بصدق وثبات الاستبانة </vt:lpstr>
      <vt:lpstr>عرض تقديمي في PowerPoint</vt:lpstr>
      <vt:lpstr>تفسير النتائج </vt:lpstr>
      <vt:lpstr>حساب الاتساق الداخلي  </vt:lpstr>
      <vt:lpstr>تفسير النتائج </vt:lpstr>
      <vt:lpstr>اجراء ال تحليل الوصفي لكل من الاسئلة الغير متعلقة بمحاور الدراسة  الجنس الدخل القسم  </vt:lpstr>
      <vt:lpstr>طريقة الاجراء </vt:lpstr>
      <vt:lpstr>تفسير النتائج وتلخيصها </vt:lpstr>
      <vt:lpstr>الان جاء دور احتساب معامل الارتباط correlations بين محاور الدراسة</vt:lpstr>
      <vt:lpstr>عرض تقديمي في PowerPoint</vt:lpstr>
      <vt:lpstr>تحليل الارتباط بين محاور الدراسة </vt:lpstr>
      <vt:lpstr>الان جاء دور اختبار فروض هذه الدراسة</vt:lpstr>
      <vt:lpstr>يتم اجراء التحليل باستخدام الانحدار</vt:lpstr>
      <vt:lpstr>تابع تحليل الانحدار </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تحت اشراف الدكتورة:  صفية بحث عن المدى</dc:title>
  <dc:creator>lenovo</dc:creator>
  <cp:lastModifiedBy>bushra ahmaed yahya alawamy</cp:lastModifiedBy>
  <cp:revision>93</cp:revision>
  <dcterms:created xsi:type="dcterms:W3CDTF">2018-10-30T12:32:08Z</dcterms:created>
  <dcterms:modified xsi:type="dcterms:W3CDTF">2019-01-28T09:20:00Z</dcterms:modified>
</cp:coreProperties>
</file>